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8" r:id="rId2"/>
    <p:sldId id="502" r:id="rId3"/>
    <p:sldId id="500" r:id="rId4"/>
    <p:sldId id="503" r:id="rId5"/>
    <p:sldId id="504" r:id="rId6"/>
    <p:sldId id="505" r:id="rId7"/>
    <p:sldId id="506" r:id="rId8"/>
    <p:sldId id="507" r:id="rId9"/>
    <p:sldId id="508" r:id="rId10"/>
    <p:sldId id="509" r:id="rId11"/>
    <p:sldId id="512" r:id="rId12"/>
    <p:sldId id="513" r:id="rId13"/>
    <p:sldId id="514" r:id="rId14"/>
    <p:sldId id="515" r:id="rId15"/>
    <p:sldId id="516" r:id="rId16"/>
    <p:sldId id="517" r:id="rId17"/>
    <p:sldId id="518" r:id="rId18"/>
    <p:sldId id="511" r:id="rId19"/>
    <p:sldId id="519" r:id="rId20"/>
    <p:sldId id="520" r:id="rId21"/>
    <p:sldId id="521" r:id="rId22"/>
    <p:sldId id="522" r:id="rId23"/>
    <p:sldId id="523" r:id="rId24"/>
    <p:sldId id="524" r:id="rId25"/>
    <p:sldId id="525" r:id="rId26"/>
    <p:sldId id="526" r:id="rId27"/>
    <p:sldId id="527" r:id="rId28"/>
    <p:sldId id="528" r:id="rId29"/>
    <p:sldId id="529" r:id="rId30"/>
    <p:sldId id="530" r:id="rId31"/>
    <p:sldId id="531" r:id="rId32"/>
    <p:sldId id="532" r:id="rId33"/>
    <p:sldId id="533" r:id="rId34"/>
    <p:sldId id="534" r:id="rId35"/>
    <p:sldId id="535" r:id="rId36"/>
    <p:sldId id="536" r:id="rId37"/>
    <p:sldId id="537" r:id="rId38"/>
    <p:sldId id="538" r:id="rId39"/>
    <p:sldId id="539" r:id="rId40"/>
    <p:sldId id="510" r:id="rId41"/>
    <p:sldId id="540" r:id="rId42"/>
    <p:sldId id="541" r:id="rId43"/>
    <p:sldId id="542" r:id="rId44"/>
    <p:sldId id="543" r:id="rId45"/>
    <p:sldId id="544" r:id="rId46"/>
    <p:sldId id="545" r:id="rId47"/>
    <p:sldId id="546" r:id="rId48"/>
    <p:sldId id="547" r:id="rId49"/>
    <p:sldId id="548" r:id="rId50"/>
    <p:sldId id="549" r:id="rId51"/>
    <p:sldId id="550" r:id="rId52"/>
    <p:sldId id="551" r:id="rId53"/>
    <p:sldId id="552" r:id="rId54"/>
    <p:sldId id="553" r:id="rId55"/>
    <p:sldId id="554" r:id="rId56"/>
    <p:sldId id="555" r:id="rId57"/>
    <p:sldId id="556" r:id="rId58"/>
    <p:sldId id="557" r:id="rId59"/>
    <p:sldId id="558" r:id="rId60"/>
    <p:sldId id="559" r:id="rId61"/>
    <p:sldId id="560" r:id="rId62"/>
    <p:sldId id="561" r:id="rId63"/>
    <p:sldId id="562" r:id="rId64"/>
    <p:sldId id="563" r:id="rId65"/>
    <p:sldId id="564" r:id="rId66"/>
    <p:sldId id="565" r:id="rId67"/>
    <p:sldId id="566" r:id="rId68"/>
    <p:sldId id="567" r:id="rId69"/>
    <p:sldId id="568" r:id="rId70"/>
    <p:sldId id="569" r:id="rId71"/>
    <p:sldId id="570" r:id="rId72"/>
    <p:sldId id="571" r:id="rId73"/>
    <p:sldId id="572" r:id="rId74"/>
    <p:sldId id="573" r:id="rId75"/>
    <p:sldId id="574" r:id="rId76"/>
    <p:sldId id="575" r:id="rId77"/>
    <p:sldId id="576" r:id="rId78"/>
    <p:sldId id="577" r:id="rId79"/>
    <p:sldId id="578" r:id="rId80"/>
    <p:sldId id="579" r:id="rId81"/>
    <p:sldId id="580" r:id="rId82"/>
    <p:sldId id="581" r:id="rId83"/>
    <p:sldId id="582" r:id="rId84"/>
    <p:sldId id="583" r:id="rId85"/>
    <p:sldId id="584" r:id="rId86"/>
    <p:sldId id="585" r:id="rId87"/>
    <p:sldId id="586" r:id="rId88"/>
    <p:sldId id="587" r:id="rId89"/>
    <p:sldId id="686" r:id="rId90"/>
    <p:sldId id="687" r:id="rId91"/>
    <p:sldId id="688" r:id="rId92"/>
    <p:sldId id="689" r:id="rId93"/>
    <p:sldId id="690" r:id="rId94"/>
    <p:sldId id="691" r:id="rId95"/>
    <p:sldId id="692" r:id="rId96"/>
    <p:sldId id="693" r:id="rId97"/>
    <p:sldId id="694" r:id="rId98"/>
    <p:sldId id="695" r:id="rId99"/>
    <p:sldId id="696" r:id="rId100"/>
    <p:sldId id="588" r:id="rId101"/>
    <p:sldId id="589" r:id="rId102"/>
    <p:sldId id="590" r:id="rId103"/>
    <p:sldId id="591" r:id="rId104"/>
    <p:sldId id="592" r:id="rId105"/>
    <p:sldId id="593" r:id="rId106"/>
    <p:sldId id="594" r:id="rId107"/>
    <p:sldId id="595" r:id="rId108"/>
    <p:sldId id="596" r:id="rId109"/>
    <p:sldId id="597" r:id="rId110"/>
    <p:sldId id="598" r:id="rId111"/>
    <p:sldId id="599" r:id="rId112"/>
    <p:sldId id="600" r:id="rId113"/>
    <p:sldId id="601" r:id="rId114"/>
    <p:sldId id="602" r:id="rId115"/>
    <p:sldId id="603" r:id="rId116"/>
    <p:sldId id="604" r:id="rId117"/>
    <p:sldId id="605" r:id="rId118"/>
    <p:sldId id="606" r:id="rId119"/>
    <p:sldId id="607" r:id="rId120"/>
    <p:sldId id="608" r:id="rId121"/>
    <p:sldId id="609" r:id="rId122"/>
    <p:sldId id="610" r:id="rId123"/>
    <p:sldId id="611" r:id="rId124"/>
    <p:sldId id="612" r:id="rId125"/>
    <p:sldId id="613" r:id="rId126"/>
    <p:sldId id="614" r:id="rId127"/>
    <p:sldId id="615" r:id="rId128"/>
    <p:sldId id="616" r:id="rId129"/>
    <p:sldId id="617" r:id="rId130"/>
    <p:sldId id="618" r:id="rId131"/>
    <p:sldId id="619" r:id="rId132"/>
    <p:sldId id="620" r:id="rId133"/>
    <p:sldId id="621" r:id="rId134"/>
    <p:sldId id="622" r:id="rId135"/>
    <p:sldId id="623" r:id="rId136"/>
    <p:sldId id="624" r:id="rId137"/>
    <p:sldId id="625" r:id="rId138"/>
    <p:sldId id="626" r:id="rId139"/>
    <p:sldId id="627" r:id="rId140"/>
    <p:sldId id="628" r:id="rId141"/>
    <p:sldId id="629" r:id="rId142"/>
    <p:sldId id="630" r:id="rId143"/>
    <p:sldId id="631" r:id="rId144"/>
    <p:sldId id="632" r:id="rId145"/>
    <p:sldId id="633" r:id="rId146"/>
    <p:sldId id="634" r:id="rId147"/>
    <p:sldId id="635" r:id="rId148"/>
    <p:sldId id="636" r:id="rId149"/>
    <p:sldId id="637" r:id="rId150"/>
    <p:sldId id="638" r:id="rId151"/>
    <p:sldId id="639" r:id="rId152"/>
    <p:sldId id="640" r:id="rId153"/>
    <p:sldId id="641" r:id="rId154"/>
    <p:sldId id="642" r:id="rId155"/>
    <p:sldId id="643" r:id="rId156"/>
    <p:sldId id="644" r:id="rId157"/>
    <p:sldId id="645" r:id="rId158"/>
    <p:sldId id="646" r:id="rId159"/>
    <p:sldId id="647" r:id="rId160"/>
    <p:sldId id="648" r:id="rId161"/>
    <p:sldId id="649" r:id="rId162"/>
    <p:sldId id="650" r:id="rId163"/>
    <p:sldId id="651" r:id="rId164"/>
    <p:sldId id="652" r:id="rId165"/>
    <p:sldId id="653" r:id="rId166"/>
    <p:sldId id="654" r:id="rId167"/>
    <p:sldId id="655" r:id="rId168"/>
    <p:sldId id="656" r:id="rId169"/>
    <p:sldId id="657" r:id="rId170"/>
    <p:sldId id="658" r:id="rId171"/>
    <p:sldId id="659" r:id="rId172"/>
    <p:sldId id="660" r:id="rId173"/>
    <p:sldId id="661" r:id="rId174"/>
    <p:sldId id="662" r:id="rId175"/>
    <p:sldId id="663" r:id="rId176"/>
    <p:sldId id="664" r:id="rId177"/>
    <p:sldId id="665" r:id="rId178"/>
    <p:sldId id="666" r:id="rId179"/>
    <p:sldId id="667" r:id="rId180"/>
    <p:sldId id="668" r:id="rId181"/>
    <p:sldId id="669" r:id="rId182"/>
    <p:sldId id="670" r:id="rId183"/>
    <p:sldId id="671" r:id="rId184"/>
    <p:sldId id="672" r:id="rId185"/>
    <p:sldId id="673" r:id="rId186"/>
    <p:sldId id="674" r:id="rId187"/>
    <p:sldId id="675" r:id="rId188"/>
    <p:sldId id="676" r:id="rId189"/>
    <p:sldId id="677" r:id="rId190"/>
    <p:sldId id="678" r:id="rId191"/>
    <p:sldId id="679" r:id="rId192"/>
    <p:sldId id="680" r:id="rId193"/>
    <p:sldId id="681" r:id="rId194"/>
    <p:sldId id="682" r:id="rId195"/>
    <p:sldId id="683" r:id="rId196"/>
    <p:sldId id="684" r:id="rId197"/>
    <p:sldId id="685" r:id="rId198"/>
  </p:sldIdLst>
  <p:sldSz cx="6858000" cy="9906000" type="A4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A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5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80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85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3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13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09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13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14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17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12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55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65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F3918-CBBD-47B7-9CD9-0E592032C062}" type="datetimeFigureOut">
              <a:rPr lang="pt-BR" smtClean="0"/>
              <a:t>04/10/2019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4989C-EF52-4647-8CF5-B238C5C245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2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27838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2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274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5" y="2287708"/>
            <a:ext cx="5759101" cy="590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40124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Agora Joinville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1401802"/>
            <a:ext cx="2934191" cy="87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13649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A Semana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Curitibanos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15" y="1428750"/>
            <a:ext cx="2734672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84749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do Prisco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8234"/>
            <a:ext cx="6858000" cy="17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58733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Central das Notícias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398300"/>
            <a:ext cx="3738678" cy="85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58733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Central das Notícias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23" y="1295400"/>
            <a:ext cx="2973964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58733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Central das Notícias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24" y="1377950"/>
            <a:ext cx="250753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58289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Clikado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56" y="1765300"/>
            <a:ext cx="4991024" cy="81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9867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Correio 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Salvador</a:t>
                      </a:r>
                      <a:r>
                        <a:rPr lang="pt-BR" sz="1600" baseline="0" dirty="0" smtClean="0"/>
                        <a:t> - BA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803400"/>
            <a:ext cx="5880100" cy="79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12074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Crítica Nacional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1" y="1635305"/>
            <a:ext cx="4904267" cy="816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1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6015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Diarinho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Itajaí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46364"/>
            <a:ext cx="3864444" cy="83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87684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Jornal A Notícia</a:t>
                      </a:r>
                    </a:p>
                    <a:p>
                      <a:r>
                        <a:rPr lang="pt-BR" sz="1600" b="1" baseline="0" dirty="0" smtClean="0"/>
                        <a:t>Coluna Moacir Pereira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2" y="2209800"/>
            <a:ext cx="362919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717541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do Alto Vale</a:t>
                      </a:r>
                    </a:p>
                    <a:p>
                      <a:r>
                        <a:rPr lang="pt-BR" sz="1600" b="1" baseline="0" dirty="0" smtClean="0"/>
                        <a:t>Colunista Cláudio Prisco Paraíso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Rio do Sul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451"/>
            <a:ext cx="6858000" cy="556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64372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Floripa Amanhã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323"/>
            <a:ext cx="6858000" cy="309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3373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Folha do Estado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415220"/>
            <a:ext cx="3854911" cy="85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1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33373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Folha do Estado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797017"/>
            <a:ext cx="3821472" cy="80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5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67922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Folha Regional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Jaguaruna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241"/>
            <a:ext cx="6858000" cy="699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4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9660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Comunidade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Piratuba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449588"/>
            <a:ext cx="4281128" cy="85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8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86649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do Povo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Rio</a:t>
                      </a:r>
                      <a:r>
                        <a:rPr lang="pt-BR" sz="1600" baseline="0" dirty="0" smtClean="0"/>
                        <a:t> Negrinho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17" y="1377950"/>
            <a:ext cx="311016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885802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Folha</a:t>
                      </a:r>
                    </a:p>
                    <a:p>
                      <a:r>
                        <a:rPr lang="pt-BR" sz="1600" b="1" baseline="0" dirty="0" smtClean="0"/>
                        <a:t>Colunista Cláudio Prisco Paraíso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Videira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0194"/>
            <a:ext cx="6858000" cy="314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6070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Metas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Gaspar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9" y="1835756"/>
            <a:ext cx="5556562" cy="80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7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779986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Coluna Poder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4416"/>
            <a:ext cx="6858000" cy="38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87684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Jornal A Notícia</a:t>
                      </a:r>
                    </a:p>
                    <a:p>
                      <a:r>
                        <a:rPr lang="pt-BR" sz="1600" b="1" baseline="0" dirty="0" smtClean="0"/>
                        <a:t>Coluna Moacir Pereira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469029"/>
            <a:ext cx="3841750" cy="42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0165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NG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44" y="1562100"/>
            <a:ext cx="203149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56832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Notícias do Litoral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Balneário</a:t>
                      </a:r>
                      <a:r>
                        <a:rPr lang="pt-BR" sz="1600" baseline="0" dirty="0" smtClean="0"/>
                        <a:t> Camboriú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29" y="1485900"/>
            <a:ext cx="242452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97931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Colunista Fábio Gadotti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719"/>
            <a:ext cx="6858000" cy="67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7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66876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Litoral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Balneário Camboriú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53" y="1733550"/>
            <a:ext cx="2194505" cy="896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822499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Colunista Fábio Gadotti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719"/>
            <a:ext cx="6858000" cy="67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51740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</a:p>
                    <a:p>
                      <a:r>
                        <a:rPr lang="pt-BR" sz="1600" b="1" baseline="0" dirty="0" smtClean="0"/>
                        <a:t>Colunista Cacau Menezes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0"/>
            <a:ext cx="6858000" cy="779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2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90039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34" y="1615495"/>
            <a:ext cx="3627943" cy="829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953418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O Município</a:t>
                      </a:r>
                    </a:p>
                    <a:p>
                      <a:r>
                        <a:rPr lang="pt-BR" sz="1600" b="1" baseline="0" dirty="0" smtClean="0"/>
                        <a:t>Colunista Raul Sartori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37" y="1594841"/>
            <a:ext cx="4526125" cy="83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24217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Otávio Sá Leitão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2" y="1358900"/>
            <a:ext cx="4941878" cy="115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9064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O Tempo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Capinzal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0" y="1485900"/>
            <a:ext cx="5475270" cy="834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5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62821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Cezar Miranda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52750"/>
            <a:ext cx="50292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12542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O </a:t>
                      </a:r>
                      <a:r>
                        <a:rPr lang="pt-BR" sz="1600" b="1" baseline="0" dirty="0" err="1" smtClean="0"/>
                        <a:t>Trentino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Nova Trento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9" y="1562100"/>
            <a:ext cx="4320405" cy="83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3906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Página 3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Balneário Camboriú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57" y="1485900"/>
            <a:ext cx="4006375" cy="1829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7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68475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Post TV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930"/>
            <a:ext cx="6858000" cy="27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68475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Post TV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6858000" cy="85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68475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Post TV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97" y="1257300"/>
            <a:ext cx="3969464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79396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Cultura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Timbó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43100"/>
            <a:ext cx="6261100" cy="79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2495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Demais FM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Taió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53" y="1377950"/>
            <a:ext cx="3096093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19624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Raul Sartori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3338512"/>
            <a:ext cx="59626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22835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RCN - </a:t>
                      </a:r>
                      <a:r>
                        <a:rPr lang="pt-BR" sz="1600" b="1" baseline="0" dirty="0" err="1" smtClean="0"/>
                        <a:t>Adjori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9080"/>
            <a:ext cx="4395821" cy="83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44809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SC News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213"/>
            <a:ext cx="6858000" cy="67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9178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3095625"/>
            <a:ext cx="59626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886364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Tribuna de Notícias</a:t>
                      </a:r>
                    </a:p>
                    <a:p>
                      <a:r>
                        <a:rPr lang="pt-BR" sz="1600" b="1" baseline="0" dirty="0" smtClean="0"/>
                        <a:t>Colunista Karina </a:t>
                      </a:r>
                      <a:r>
                        <a:rPr lang="pt-BR" sz="1600" b="1" baseline="0" dirty="0" err="1" smtClean="0"/>
                        <a:t>Manarin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Criciúma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569"/>
            <a:ext cx="6858000" cy="46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24488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4Oito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Criciúma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40" y="1816100"/>
            <a:ext cx="451792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31449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ACAERT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64" y="1358900"/>
            <a:ext cx="3689471" cy="854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31449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ACAERT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2552700"/>
            <a:ext cx="67627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2596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Acontecendo Aqui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15" y="1343025"/>
            <a:ext cx="4221883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723512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Alô Notícias</a:t>
                      </a:r>
                    </a:p>
                    <a:p>
                      <a:r>
                        <a:rPr lang="pt-BR" sz="1600" b="1" baseline="0" dirty="0" smtClean="0"/>
                        <a:t>Colunista Lúcio Jaques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53" y="1549400"/>
            <a:ext cx="468610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2033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Clic</a:t>
                      </a:r>
                      <a:r>
                        <a:rPr lang="pt-BR" sz="1600" b="1" baseline="0" dirty="0" smtClean="0"/>
                        <a:t> RDC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85" y="1047750"/>
            <a:ext cx="235702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96547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Correio </a:t>
                      </a:r>
                      <a:r>
                        <a:rPr lang="pt-BR" sz="1600" b="1" baseline="0" dirty="0" err="1" smtClean="0"/>
                        <a:t>Francisquense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7" y="1676400"/>
            <a:ext cx="413588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70311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Diário do Planalto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702"/>
            <a:ext cx="6858000" cy="49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7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20120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Edson Varela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53" y="1028700"/>
            <a:ext cx="2373505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45453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r>
                        <a:rPr lang="pt-BR" sz="1600" b="1" baseline="0" dirty="0" smtClean="0"/>
                        <a:t>Colunista Cacau Menezes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1" y="3473260"/>
            <a:ext cx="5643562" cy="284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19668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G1 SC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58" y="1485900"/>
            <a:ext cx="285248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4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3653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Foco Regional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99" y="1337050"/>
            <a:ext cx="2874201" cy="214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8761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A Hora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9" y="2971800"/>
            <a:ext cx="6090131" cy="315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7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72065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Capital das Nascentes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Alfredo Wagner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6" y="1625600"/>
            <a:ext cx="365144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52899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O Celeiro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Campos</a:t>
                      </a:r>
                      <a:r>
                        <a:rPr lang="pt-BR" sz="1600" baseline="0" dirty="0" smtClean="0"/>
                        <a:t> Novos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92" y="1485900"/>
            <a:ext cx="332861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99253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Metas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Gaspar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28" y="1485900"/>
            <a:ext cx="2570433" cy="125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99253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Metas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Gaspar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92" y="1485900"/>
            <a:ext cx="369459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258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Lê Notícias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85" y="1485900"/>
            <a:ext cx="378911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1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47537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Mafalda Press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516"/>
            <a:ext cx="6858000" cy="59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14842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Making</a:t>
                      </a:r>
                      <a:r>
                        <a:rPr lang="pt-BR" sz="1600" b="1" baseline="0" dirty="0" smtClean="0"/>
                        <a:t> </a:t>
                      </a:r>
                      <a:r>
                        <a:rPr lang="pt-BR" sz="1600" b="1" baseline="0" dirty="0" err="1" smtClean="0"/>
                        <a:t>Of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99" y="1592292"/>
            <a:ext cx="5183841" cy="831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91093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2857500"/>
            <a:ext cx="32194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817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ND+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6" y="1625600"/>
            <a:ext cx="455239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817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ND+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3" y="1485900"/>
            <a:ext cx="5112774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817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ND+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67" y="1311726"/>
            <a:ext cx="3107955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86570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Nrotesul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1485900"/>
            <a:ext cx="449771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55090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Notisul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121" y="1206500"/>
            <a:ext cx="3252158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2686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03" y="1311726"/>
            <a:ext cx="4862605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2686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90" y="1028700"/>
            <a:ext cx="2792432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42686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4" y="1311726"/>
            <a:ext cx="4917271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40830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Demais FM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Taió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503692"/>
            <a:ext cx="4839070" cy="850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40830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Demais FM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Taió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503692"/>
            <a:ext cx="4839070" cy="850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91093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3143250"/>
            <a:ext cx="3238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38325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Cultura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Timbó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553"/>
            <a:ext cx="6858000" cy="73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9399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</a:t>
                      </a:r>
                      <a:r>
                        <a:rPr lang="pt-BR" sz="1600" b="1" baseline="0" dirty="0" err="1" smtClean="0"/>
                        <a:t>Colméia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Porto</a:t>
                      </a:r>
                      <a:r>
                        <a:rPr lang="pt-BR" sz="1600" baseline="0" dirty="0" smtClean="0"/>
                        <a:t> União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85" y="1485900"/>
            <a:ext cx="3627977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75660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Sintonia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Ituporanga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46" y="1485900"/>
            <a:ext cx="4404874" cy="85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034003"/>
              </p:ext>
            </p:extLst>
          </p:nvPr>
        </p:nvGraphicFramePr>
        <p:xfrm>
          <a:off x="495300" y="1028700"/>
          <a:ext cx="6146800" cy="698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6985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Tropical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Treze Tílias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736850"/>
            <a:ext cx="61722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328587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RCN</a:t>
                      </a:r>
                    </a:p>
                    <a:p>
                      <a:r>
                        <a:rPr lang="pt-BR" sz="1600" b="1" baseline="0" dirty="0" smtClean="0"/>
                        <a:t>Jornais da ADJORI/SC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71" y="1524000"/>
            <a:ext cx="2256640" cy="121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738970"/>
              </p:ext>
            </p:extLst>
          </p:nvPr>
        </p:nvGraphicFramePr>
        <p:xfrm>
          <a:off x="495300" y="1028700"/>
          <a:ext cx="6146800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Sul Notícias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29" y="1653209"/>
            <a:ext cx="5336142" cy="825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2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722441"/>
              </p:ext>
            </p:extLst>
          </p:nvPr>
        </p:nvGraphicFramePr>
        <p:xfrm>
          <a:off x="495300" y="1028700"/>
          <a:ext cx="6146800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Tílias News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Treze Tílias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752600"/>
            <a:ext cx="44323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194441"/>
              </p:ext>
            </p:extLst>
          </p:nvPr>
        </p:nvGraphicFramePr>
        <p:xfrm>
          <a:off x="495300" y="1028700"/>
          <a:ext cx="6146800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Tudo Sobre Floripa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Florianópolis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6" y="1495876"/>
            <a:ext cx="435065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949277"/>
              </p:ext>
            </p:extLst>
          </p:nvPr>
        </p:nvGraphicFramePr>
        <p:xfrm>
          <a:off x="495300" y="1028700"/>
          <a:ext cx="6146800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</a:t>
                      </a:r>
                      <a:r>
                        <a:rPr lang="pt-BR" sz="1600" b="1" baseline="0" dirty="0" err="1" smtClean="0"/>
                        <a:t>Vânio</a:t>
                      </a:r>
                      <a:r>
                        <a:rPr lang="pt-BR" sz="1600" b="1" baseline="0" dirty="0" smtClean="0"/>
                        <a:t> </a:t>
                      </a:r>
                      <a:r>
                        <a:rPr lang="pt-BR" sz="1600" b="1" baseline="0" dirty="0" err="1" smtClean="0"/>
                        <a:t>Bossle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Florianópolis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301750"/>
            <a:ext cx="3399302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445800"/>
              </p:ext>
            </p:extLst>
          </p:nvPr>
        </p:nvGraphicFramePr>
        <p:xfrm>
          <a:off x="495300" y="1028700"/>
          <a:ext cx="6146800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do Médio Vale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Caçador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8" y="1574800"/>
            <a:ext cx="5735496" cy="83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0801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Agência BR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6" y="1839252"/>
            <a:ext cx="5638800" cy="71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325276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ND+</a:t>
                      </a:r>
                    </a:p>
                    <a:p>
                      <a:r>
                        <a:rPr lang="pt-BR" sz="1600" b="1" baseline="0" dirty="0" smtClean="0"/>
                        <a:t>Colunista Marcos Cardoso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55" y="1574800"/>
            <a:ext cx="6858000" cy="86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109072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NSC Total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52" y="1607820"/>
            <a:ext cx="313309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737339"/>
              </p:ext>
            </p:extLst>
          </p:nvPr>
        </p:nvGraphicFramePr>
        <p:xfrm>
          <a:off x="495300" y="1028700"/>
          <a:ext cx="6146800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Jornal O Atlântico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Itapema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00" y="1607820"/>
            <a:ext cx="3667812" cy="172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596850"/>
              </p:ext>
            </p:extLst>
          </p:nvPr>
        </p:nvGraphicFramePr>
        <p:xfrm>
          <a:off x="495300" y="1028700"/>
          <a:ext cx="6146800" cy="546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SC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Criciúma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9" y="1574800"/>
            <a:ext cx="4353501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952097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Bom dia SC</a:t>
                      </a:r>
                    </a:p>
                    <a:p>
                      <a:r>
                        <a:rPr lang="pt-BR" sz="1600" b="1" baseline="0" dirty="0" smtClean="0"/>
                        <a:t>NSC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Data: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30/09/2019 06:47:00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Emissora: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NSC/Florianópolis - Florianópolis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Programa: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Bom Dia Santa Catarina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</a:rPr>
              <a:t>Duração: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00:00:22 </a:t>
            </a:r>
            <a:endParaRPr lang="pt-B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pt-BR" dirty="0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·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t-BR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Sinopse: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Ministro da Justiça Sérgio Moro faz palestra hoje em Florianópolis.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38333" t="41203" r="37222" b="38195"/>
          <a:stretch/>
        </p:blipFill>
        <p:spPr>
          <a:xfrm>
            <a:off x="812083" y="1577923"/>
            <a:ext cx="4833500" cy="32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911040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Meio Dia</a:t>
                      </a:r>
                    </a:p>
                    <a:p>
                      <a:r>
                        <a:rPr lang="pt-BR" sz="1600" b="1" baseline="0" dirty="0" smtClean="0"/>
                        <a:t>SBT 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SCC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Data: 30/09/2019 12:00:00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SBT/Santa Catarina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SBT Meio-Dia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00:02:41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está em Florianópolis.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7592" t="39584" r="37222" b="36111"/>
          <a:stretch/>
        </p:blipFill>
        <p:spPr>
          <a:xfrm>
            <a:off x="848857" y="1849029"/>
            <a:ext cx="4361667" cy="336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412693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do Almoço</a:t>
                      </a:r>
                    </a:p>
                    <a:p>
                      <a:r>
                        <a:rPr lang="pt-BR" sz="1600" b="1" baseline="0" dirty="0" smtClean="0"/>
                        <a:t>NSC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Data: 30/09/2019 12:00:00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NSC/Florianópolis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Jornal do Almoço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00:01:30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Sérgio Moro está em Florianópolis.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38333" t="40741" r="37593" b="37500"/>
          <a:stretch/>
        </p:blipFill>
        <p:spPr>
          <a:xfrm>
            <a:off x="854445" y="1609475"/>
            <a:ext cx="4792128" cy="346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1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76349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Balanço Geral SC</a:t>
                      </a:r>
                    </a:p>
                    <a:p>
                      <a:r>
                        <a:rPr lang="pt-BR" sz="1600" b="1" baseline="0" dirty="0" smtClean="0"/>
                        <a:t>RIC TV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Data: 30/09/2019 12:00:00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RIC/Florianópolis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Balanço Geral SC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00:05:12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Sérgio Moro está em Florianópolis.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7222" t="39352" r="37592" b="36805"/>
          <a:stretch/>
        </p:blipFill>
        <p:spPr>
          <a:xfrm>
            <a:off x="740974" y="1658620"/>
            <a:ext cx="4577433" cy="34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454988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Meio-Dia Catarina</a:t>
                      </a:r>
                    </a:p>
                    <a:p>
                      <a:r>
                        <a:rPr lang="pt-BR" sz="1600" b="1" baseline="0" dirty="0" smtClean="0"/>
                        <a:t>RIC TV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Data: 30/09/2019 12:45:00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RIC/Florianópolis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Meio-Dia Catarina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00:00:40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está em Florianópolis.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37593" t="41667" r="38704" b="37500"/>
          <a:stretch/>
        </p:blipFill>
        <p:spPr>
          <a:xfrm>
            <a:off x="1178294" y="1993809"/>
            <a:ext cx="4381501" cy="30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423030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Band Cidade</a:t>
                      </a:r>
                    </a:p>
                    <a:p>
                      <a:r>
                        <a:rPr lang="pt-BR" sz="1600" b="1" baseline="0" dirty="0" smtClean="0"/>
                        <a:t>TVBV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Data: 30/09/2019 19:00:00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TVBV/Florianópolis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Band Cidade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00:04:07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fez palestra </a:t>
            </a:r>
            <a:endParaRPr lang="pt-BR" dirty="0" smtClean="0"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 smtClean="0">
                <a:latin typeface="Verdana" panose="020B0604030504040204" pitchFamily="34" charset="0"/>
                <a:ea typeface="Calibri" panose="020F0502020204030204" pitchFamily="34" charset="0"/>
              </a:rPr>
              <a:t>hoje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em Florianópolis.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7963" t="40741" r="37592" b="38194"/>
          <a:stretch/>
        </p:blipFill>
        <p:spPr>
          <a:xfrm>
            <a:off x="794769" y="1747336"/>
            <a:ext cx="4829809" cy="332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76461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Jornal </a:t>
                      </a:r>
                      <a:r>
                        <a:rPr lang="pt-BR" sz="1600" b="1" baseline="0" dirty="0" err="1" smtClean="0"/>
                        <a:t>Diarinho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Itajaí</a:t>
                      </a:r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8865"/>
            <a:ext cx="6184900" cy="753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798482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RIC Notícias</a:t>
                      </a:r>
                    </a:p>
                    <a:p>
                      <a:r>
                        <a:rPr lang="pt-BR" sz="1600" b="1" baseline="0" dirty="0" smtClean="0"/>
                        <a:t>RIC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Data: 30/09/2019 19:00:00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RIC/Florianópolis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RIC Notícias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00:12:12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esteve hoje em Florianópolis.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37778" t="39815" r="37778" b="40046"/>
          <a:stretch/>
        </p:blipFill>
        <p:spPr>
          <a:xfrm>
            <a:off x="812799" y="1775240"/>
            <a:ext cx="4720951" cy="31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323116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SBT News</a:t>
                      </a:r>
                    </a:p>
                    <a:p>
                      <a:r>
                        <a:rPr lang="pt-BR" sz="1600" b="1" baseline="0" dirty="0" smtClean="0"/>
                        <a:t>SBT 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SCC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Data: 30/09/2019 19:00:00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SBT/Santa Catarina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SBT News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00:02:54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esteve hoje em Florianópolis.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7408" t="40278" r="37963" b="36574"/>
          <a:stretch/>
        </p:blipFill>
        <p:spPr>
          <a:xfrm>
            <a:off x="1229465" y="1749761"/>
            <a:ext cx="4279160" cy="321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256040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NSC Notícias</a:t>
                      </a:r>
                    </a:p>
                    <a:p>
                      <a:r>
                        <a:rPr lang="pt-BR" sz="1600" b="1" baseline="0" dirty="0" smtClean="0"/>
                        <a:t>NSC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Data: 30/09/2019 19:20:00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NSC/Florianópolis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NSC Notícias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00:01:01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fez palestra </a:t>
            </a:r>
            <a:endParaRPr lang="pt-BR" dirty="0" smtClean="0">
              <a:latin typeface="Verdana" panose="020B060403050404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dirty="0" smtClean="0">
                <a:latin typeface="Verdana" panose="020B0604030504040204" pitchFamily="34" charset="0"/>
                <a:ea typeface="Calibri" panose="020F0502020204030204" pitchFamily="34" charset="0"/>
              </a:rPr>
              <a:t>hoje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em Florianópolis.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37778" t="40972" r="37593" b="37732"/>
          <a:stretch/>
        </p:blipFill>
        <p:spPr>
          <a:xfrm>
            <a:off x="659516" y="1607820"/>
            <a:ext cx="5144843" cy="355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701304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do Continente</a:t>
                      </a:r>
                    </a:p>
                    <a:p>
                      <a:r>
                        <a:rPr lang="pt-BR" sz="1600" b="1" baseline="0" dirty="0" smtClean="0"/>
                        <a:t>Record News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Data: 30/09/2019 22:00:00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Record </a:t>
            </a:r>
            <a:r>
              <a:rPr lang="pt-BR" dirty="0" smtClean="0">
                <a:latin typeface="Verdana" panose="020B0604030504040204" pitchFamily="34" charset="0"/>
                <a:ea typeface="Calibri" panose="020F0502020204030204" pitchFamily="34" charset="0"/>
              </a:rPr>
              <a:t>News/</a:t>
            </a:r>
            <a:r>
              <a:rPr lang="pt-BR" dirty="0" err="1" smtClean="0">
                <a:latin typeface="Verdana" panose="020B0604030504040204" pitchFamily="34" charset="0"/>
                <a:ea typeface="Calibri" panose="020F0502020204030204" pitchFamily="34" charset="0"/>
              </a:rPr>
              <a:t>Fpolis</a:t>
            </a:r>
            <a:r>
              <a:rPr lang="pt-BR" dirty="0" smtClean="0">
                <a:latin typeface="Verdan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Jornal do Continente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00:16:46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esteve em </a:t>
            </a:r>
            <a:r>
              <a:rPr lang="pt-BR" dirty="0" smtClean="0">
                <a:latin typeface="Verdana" panose="020B0604030504040204" pitchFamily="34" charset="0"/>
                <a:ea typeface="Calibri" panose="020F0502020204030204" pitchFamily="34" charset="0"/>
              </a:rPr>
              <a:t>Florianópolis.</a:t>
            </a:r>
            <a:endParaRPr lang="pt-BR" dirty="0">
              <a:latin typeface="Verdana" panose="020B060403050404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7593" t="39584" r="38148" b="36111"/>
          <a:stretch/>
        </p:blipFill>
        <p:spPr>
          <a:xfrm>
            <a:off x="845291" y="1673561"/>
            <a:ext cx="4368800" cy="35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305412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Bom Dia SC</a:t>
                      </a:r>
                    </a:p>
                    <a:p>
                      <a:r>
                        <a:rPr lang="pt-BR" sz="1600" b="1" baseline="0" dirty="0" smtClean="0"/>
                        <a:t>NSC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Data: 01/10/2019 07:00:00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NSC/Florianópolis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Bom Dia Santa Catarina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00:01:15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esteve em Florianópolis.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37408" t="40972" r="37592" b="37963"/>
          <a:stretch/>
        </p:blipFill>
        <p:spPr>
          <a:xfrm>
            <a:off x="749300" y="1708346"/>
            <a:ext cx="4993822" cy="336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541552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SC no AR</a:t>
                      </a:r>
                    </a:p>
                    <a:p>
                      <a:r>
                        <a:rPr lang="pt-BR" sz="1600" b="1" baseline="0" dirty="0" smtClean="0"/>
                        <a:t>RIC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Data: 01/10/2019 07:00:00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RIC/Florianópolis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SC no Ar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00:07:00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esteve em Florianópolis.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7593" t="39584" r="37222" b="36805"/>
          <a:stretch/>
        </p:blipFill>
        <p:spPr>
          <a:xfrm>
            <a:off x="1424956" y="1979893"/>
            <a:ext cx="40259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689365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Balanço Geral</a:t>
                      </a:r>
                    </a:p>
                    <a:p>
                      <a:r>
                        <a:rPr lang="pt-BR" sz="1600" b="1" baseline="0" dirty="0" smtClean="0"/>
                        <a:t>RIC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 Data: 01/10/2019 12:00:00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RIC/Florianópolis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Balanço Geral SC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00:06:25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esteve ontem em Florianópolis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37963" t="39352" r="37592" b="37269"/>
          <a:stretch/>
        </p:blipFill>
        <p:spPr>
          <a:xfrm>
            <a:off x="1188190" y="1880947"/>
            <a:ext cx="4359327" cy="333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-66224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77947"/>
              </p:ext>
            </p:extLst>
          </p:nvPr>
        </p:nvGraphicFramePr>
        <p:xfrm>
          <a:off x="495300" y="1028700"/>
          <a:ext cx="6146800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5461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Meio Dia Catarina</a:t>
                      </a:r>
                    </a:p>
                    <a:p>
                      <a:r>
                        <a:rPr lang="pt-BR" sz="1600" b="1" baseline="0" dirty="0" smtClean="0"/>
                        <a:t>TV BV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-35544" y="5216493"/>
            <a:ext cx="72084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Data: 01/10/2019 12:40:00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Emissora: TVBV/Florianópolis - Florianópolis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Programa: Meio-Dia Catarina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Duração: 00:03:09 </a:t>
            </a:r>
          </a:p>
          <a:p>
            <a:pPr>
              <a:spcAft>
                <a:spcPts val="0"/>
              </a:spcAft>
            </a:pPr>
            <a:r>
              <a:rPr lang="pt-BR" dirty="0">
                <a:latin typeface="Verdana" panose="020B0604030504040204" pitchFamily="34" charset="0"/>
                <a:ea typeface="Calibri" panose="020F0502020204030204" pitchFamily="34" charset="0"/>
              </a:rPr>
              <a:t>•  Sinopse: Ministro da Justiça Sérgio Moro esteve ontem em Florianópolis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7408" t="40509" r="38148" b="37963"/>
          <a:stretch/>
        </p:blipFill>
        <p:spPr>
          <a:xfrm>
            <a:off x="807190" y="1749760"/>
            <a:ext cx="4818910" cy="33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0" y="379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0" y="1028700"/>
          <a:ext cx="6858000" cy="8254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9000"/>
                <a:gridCol w="3429000"/>
              </a:tblGrid>
              <a:tr h="825499">
                <a:tc>
                  <a:txBody>
                    <a:bodyPr/>
                    <a:lstStyle/>
                    <a:p>
                      <a:r>
                        <a:rPr lang="pt-BR" sz="1600" b="1" dirty="0" smtClean="0"/>
                        <a:t>Veículo:</a:t>
                      </a:r>
                      <a:r>
                        <a:rPr lang="pt-BR" sz="1600" b="1" baseline="0" dirty="0" smtClean="0"/>
                        <a:t> Rede de Notícias ACAERT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897131"/>
              </p:ext>
            </p:extLst>
          </p:nvPr>
        </p:nvGraphicFramePr>
        <p:xfrm>
          <a:off x="295645" y="1441449"/>
          <a:ext cx="6146800" cy="7881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46800"/>
              </a:tblGrid>
              <a:tr h="510157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Matérias em áudio: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pt-BR" sz="16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600" baseline="0" dirty="0" smtClean="0"/>
                        <a:t>“Momento Brasil”. Presidente da Acaert avalia a participação do Ministro Sérgio Moro no evento e confirma liderança da entidade em campanha pela aprovação do “Pacote Anticrime”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600" baseline="0" dirty="0" smtClean="0"/>
                        <a:t>Sergio Moro pede que Acaert lidere campanha pela aprovação do pacote anticrime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pt-BR" sz="1600" baseline="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sz="1600" b="1" baseline="0" dirty="0" smtClean="0"/>
                        <a:t>Jornal ACAERT Notícias: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pt-BR" sz="1600" baseline="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sz="13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SEGUNDA-FEIRA – Destaques: SERGIO MORO PARTICIPA HOJE DE EVENTO DA ACAERT. DESMATAMENTO DE MATA ATLÂNTICA EM SC. DESEMPREGO NO BRASIL: 12,6 MILHÕES. REFORMA DA PREVIDÊNCIA NO SENADO AMANHÃ.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pt-BR" sz="1350" b="0" i="0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sz="135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TERÇA-FEIRA – Destaques: SERGIO MORO PEDE APOIO DA ACAERT AO PACOTE ANTICRIME. SEMANA DO PEQUENO NEGÓCIO. SC CRESCE 0,6% NO 1° SEMESTRE. REFORMA DA PREVIDÊNCIA PODE SER VOTADA HOJE NO SENADO.</a:t>
                      </a:r>
                      <a:endParaRPr lang="pt-BR" sz="16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95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Tempo total de produção matérias:</a:t>
                      </a:r>
                      <a:r>
                        <a:rPr lang="pt-BR" b="1" baseline="0" dirty="0" smtClean="0"/>
                        <a:t> </a:t>
                      </a:r>
                      <a:r>
                        <a:rPr lang="pt-BR" b="0" baseline="0" dirty="0" smtClean="0"/>
                        <a:t> 14</a:t>
                      </a:r>
                      <a:r>
                        <a:rPr lang="pt-BR" baseline="0" dirty="0" smtClean="0"/>
                        <a:t> minutos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95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Total</a:t>
                      </a:r>
                      <a:r>
                        <a:rPr lang="pt-BR" b="1" baseline="0" dirty="0" smtClean="0"/>
                        <a:t> de Downloads: </a:t>
                      </a:r>
                      <a:r>
                        <a:rPr lang="pt-BR" b="0" baseline="0" dirty="0" smtClean="0"/>
                        <a:t>209</a:t>
                      </a:r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506">
                <a:tc>
                  <a:txBody>
                    <a:bodyPr/>
                    <a:lstStyle/>
                    <a:p>
                      <a:r>
                        <a:rPr lang="pt-BR" b="1" dirty="0" err="1" smtClean="0"/>
                        <a:t>Dowloads</a:t>
                      </a:r>
                      <a:r>
                        <a:rPr lang="pt-BR" b="1" baseline="0" dirty="0" smtClean="0"/>
                        <a:t> feitos por emissoras: </a:t>
                      </a:r>
                      <a:r>
                        <a:rPr lang="pt-BR" b="0" baseline="0" dirty="0" smtClean="0"/>
                        <a:t>179</a:t>
                      </a:r>
                      <a:endParaRPr lang="pt-BR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926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Tempo total de exposição na</a:t>
                      </a:r>
                      <a:r>
                        <a:rPr lang="pt-BR" b="1" baseline="0" dirty="0" smtClean="0"/>
                        <a:t> rede: </a:t>
                      </a:r>
                      <a:r>
                        <a:rPr lang="pt-BR" b="0" baseline="0" dirty="0" smtClean="0"/>
                        <a:t>8h35m37s</a:t>
                      </a:r>
                      <a:endParaRPr lang="pt-BR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495">
                <a:tc>
                  <a:txBody>
                    <a:bodyPr/>
                    <a:lstStyle/>
                    <a:p>
                      <a:r>
                        <a:rPr lang="pt-BR" b="1" dirty="0" smtClean="0"/>
                        <a:t>Total</a:t>
                      </a:r>
                      <a:r>
                        <a:rPr lang="pt-BR" b="1" baseline="0" dirty="0" smtClean="0"/>
                        <a:t> de audições no portal ACAERT: 202</a:t>
                      </a:r>
                      <a:endParaRPr lang="pt-BR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755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773650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Diário do Vale</a:t>
                      </a:r>
                    </a:p>
                    <a:p>
                      <a:r>
                        <a:rPr lang="pt-BR" sz="1600" b="1" baseline="0" dirty="0" smtClean="0"/>
                        <a:t>Coluna Pelo Estado - 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424"/>
            <a:ext cx="6858000" cy="62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21323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</a:t>
                      </a:r>
                      <a:r>
                        <a:rPr lang="pt-BR" sz="1600" b="1" baseline="0" dirty="0" err="1" smtClean="0"/>
                        <a:t>DiárioDC</a:t>
                      </a:r>
                      <a:endParaRPr lang="pt-BR" sz="1600" b="1" baseline="0" dirty="0" smtClean="0"/>
                    </a:p>
                    <a:p>
                      <a:r>
                        <a:rPr lang="pt-BR" sz="1600" b="1" baseline="0" dirty="0" smtClean="0"/>
                        <a:t>Coluna Pelo Estado - 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8957"/>
            <a:ext cx="6858000" cy="57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097462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Diários APP</a:t>
                      </a:r>
                    </a:p>
                    <a:p>
                      <a:r>
                        <a:rPr lang="pt-BR" sz="1600" b="1" baseline="0" dirty="0" smtClean="0"/>
                        <a:t>Coluna Pelo Estado - 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" y="1657350"/>
            <a:ext cx="644842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32530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Informe Blumenau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02" y="1841500"/>
            <a:ext cx="4566607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37469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2098918"/>
            <a:ext cx="6096000" cy="77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416235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Santa Catarina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2857500"/>
            <a:ext cx="32194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416235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Santa Catarina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3143250"/>
            <a:ext cx="3238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162580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Making</a:t>
                      </a:r>
                      <a:r>
                        <a:rPr lang="pt-BR" sz="1600" b="1" baseline="0" dirty="0" smtClean="0"/>
                        <a:t> </a:t>
                      </a:r>
                      <a:r>
                        <a:rPr lang="pt-BR" sz="1600" b="1" baseline="0" dirty="0" err="1" smtClean="0"/>
                        <a:t>of</a:t>
                      </a:r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6" y="1943100"/>
            <a:ext cx="5803900" cy="77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5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681298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Coluna Poder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 SC</a:t>
                      </a:r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071812"/>
            <a:ext cx="66294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871505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Capa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 SC</a:t>
                      </a:r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" y="2300287"/>
            <a:ext cx="490537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7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274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73" y="1638300"/>
            <a:ext cx="5758797" cy="73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14112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 SC</a:t>
                      </a:r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1" y="1741174"/>
            <a:ext cx="5262428" cy="8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187009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Coluna Poder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 SC</a:t>
                      </a:r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188341"/>
            <a:ext cx="5251682" cy="762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7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636049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 SC</a:t>
                      </a:r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128"/>
            <a:ext cx="6858000" cy="46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679424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</a:p>
                    <a:p>
                      <a:r>
                        <a:rPr lang="pt-BR" sz="1600" b="1" baseline="0" dirty="0" smtClean="0"/>
                        <a:t>Moacir Pereira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485"/>
            <a:ext cx="6858000" cy="62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356818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Página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42" y="1759209"/>
            <a:ext cx="3433916" cy="814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952263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Paulo Alceu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823804"/>
            <a:ext cx="5778500" cy="801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74529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Coluna Pelo Estado</a:t>
                      </a:r>
                    </a:p>
                    <a:p>
                      <a:r>
                        <a:rPr lang="pt-BR" sz="1600" b="1" baseline="0" dirty="0" smtClean="0"/>
                        <a:t>ADI – Diário do Interior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479"/>
            <a:ext cx="6858000" cy="46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790975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Site Rádio Educadora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Taió</a:t>
                      </a:r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34" y="1659051"/>
            <a:ext cx="4324332" cy="824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836973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Adjori</a:t>
                      </a:r>
                      <a:endParaRPr lang="pt-BR" sz="1600" b="1" baseline="0" dirty="0" smtClean="0"/>
                    </a:p>
                    <a:p>
                      <a:r>
                        <a:rPr lang="pt-BR" sz="1600" b="1" baseline="0" dirty="0" smtClean="0"/>
                        <a:t>Coluna ADI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0018"/>
            <a:ext cx="6858000" cy="300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781582"/>
              </p:ext>
            </p:extLst>
          </p:nvPr>
        </p:nvGraphicFramePr>
        <p:xfrm>
          <a:off x="495300" y="1028700"/>
          <a:ext cx="61468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SC em Pauta</a:t>
                      </a:r>
                    </a:p>
                    <a:p>
                      <a:r>
                        <a:rPr lang="pt-BR" sz="1600" b="1" baseline="0" dirty="0" smtClean="0"/>
                        <a:t>Marcelo Lula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1310"/>
            <a:ext cx="685800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274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0" y="3117366"/>
            <a:ext cx="6268872" cy="31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96777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 ACAERT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2357437"/>
            <a:ext cx="654367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96777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 ACAERT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776"/>
            <a:ext cx="6858000" cy="72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46608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 </a:t>
                      </a:r>
                      <a:r>
                        <a:rPr lang="pt-BR" sz="1600" b="1" baseline="0" dirty="0" smtClean="0"/>
                        <a:t>Acontecendo Aqui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6" y="1485900"/>
            <a:ext cx="6083300" cy="8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4269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 </a:t>
                      </a:r>
                      <a:r>
                        <a:rPr lang="pt-BR" sz="1600" b="1" baseline="0" dirty="0" smtClean="0"/>
                        <a:t>Alô Notícias</a:t>
                      </a:r>
                    </a:p>
                    <a:p>
                      <a:r>
                        <a:rPr lang="pt-BR" sz="1600" b="1" baseline="0" dirty="0" smtClean="0"/>
                        <a:t>Colunista Lucio Jaques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0" y="1561015"/>
            <a:ext cx="5371559" cy="83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4269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 </a:t>
                      </a:r>
                      <a:r>
                        <a:rPr lang="pt-BR" sz="1600" b="1" baseline="0" dirty="0" smtClean="0"/>
                        <a:t>Alô Notícias</a:t>
                      </a:r>
                    </a:p>
                    <a:p>
                      <a:r>
                        <a:rPr lang="pt-BR" sz="1600" b="1" baseline="0" dirty="0" smtClean="0"/>
                        <a:t>Colunista Lucio Jaques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342"/>
            <a:ext cx="6858000" cy="32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5152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A Notícia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62" y="1841500"/>
            <a:ext cx="3643959" cy="80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5152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A Notícia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2286633"/>
            <a:ext cx="4937125" cy="65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34472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A Notícia</a:t>
                      </a:r>
                    </a:p>
                    <a:p>
                      <a:r>
                        <a:rPr lang="pt-BR" sz="1600" b="1" baseline="0" dirty="0" smtClean="0"/>
                        <a:t>Colunista Claudio </a:t>
                      </a:r>
                      <a:r>
                        <a:rPr lang="pt-BR" sz="1600" b="1" baseline="0" dirty="0" err="1" smtClean="0"/>
                        <a:t>Loetz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98" y="2971800"/>
            <a:ext cx="4866386" cy="581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85133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do Prisco</a:t>
                      </a:r>
                    </a:p>
                    <a:p>
                      <a:r>
                        <a:rPr lang="pt-BR" sz="1600" b="1" baseline="0" dirty="0" smtClean="0"/>
                        <a:t>Colunista Claudio Prisco Paraíso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101309"/>
            <a:ext cx="5826495" cy="77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85133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do Prisco</a:t>
                      </a:r>
                    </a:p>
                    <a:p>
                      <a:r>
                        <a:rPr lang="pt-BR" sz="1600" b="1" baseline="0" dirty="0" smtClean="0"/>
                        <a:t>Colunista Claudio Prisco Paraíso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943100"/>
            <a:ext cx="6032500" cy="78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274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8" y="1784629"/>
            <a:ext cx="5499344" cy="70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7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92105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Cezar Miranda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3" y="2971800"/>
            <a:ext cx="5704392" cy="349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43284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45" y="1651000"/>
            <a:ext cx="3735775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43284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269105"/>
            <a:ext cx="4873625" cy="645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2847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</a:t>
                      </a:r>
                      <a:r>
                        <a:rPr lang="pt-BR" sz="1600" b="1" baseline="0" dirty="0" err="1" smtClean="0"/>
                        <a:t>Diarinho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Itajaí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99" y="1740934"/>
            <a:ext cx="3777155" cy="816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8996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Diários </a:t>
                      </a:r>
                      <a:r>
                        <a:rPr lang="pt-BR" sz="1600" b="1" baseline="0" dirty="0" err="1" smtClean="0"/>
                        <a:t>App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9262"/>
            <a:ext cx="6858000" cy="697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71610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Folha do Litoral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Balneário Camboriú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454732"/>
            <a:ext cx="5246487" cy="84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69825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Informe Blumenau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Balneário Camboriú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9" y="1843346"/>
            <a:ext cx="5516562" cy="79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69390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Ivo </a:t>
                      </a:r>
                      <a:r>
                        <a:rPr lang="pt-BR" sz="1600" b="1" baseline="0" dirty="0" err="1" smtClean="0"/>
                        <a:t>Dolinski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55" y="2335481"/>
            <a:ext cx="6858000" cy="757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96383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de Santa Catarina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75" y="1943100"/>
            <a:ext cx="3598050" cy="79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96383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de Santa Catarina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2" y="1943100"/>
            <a:ext cx="5368925" cy="71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274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2" y="3258885"/>
            <a:ext cx="6014687" cy="382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86571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MakingOf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1" y="2844800"/>
            <a:ext cx="5167929" cy="68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86571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</a:t>
                      </a:r>
                      <a:r>
                        <a:rPr lang="pt-BR" sz="1600" b="1" baseline="0" dirty="0" err="1" smtClean="0"/>
                        <a:t>MakingOf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6" y="2314850"/>
            <a:ext cx="5651500" cy="75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69360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Capa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71750"/>
            <a:ext cx="48768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95458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Coluna Poder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81235"/>
            <a:ext cx="5829300" cy="706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61782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Poder ND+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64" y="1689100"/>
            <a:ext cx="3577721" cy="821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58813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22" y="1409700"/>
            <a:ext cx="3760733" cy="84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494046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294"/>
            <a:ext cx="6858000" cy="657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494046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NSC Total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187882"/>
            <a:ext cx="5765800" cy="76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83614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O </a:t>
                      </a:r>
                      <a:r>
                        <a:rPr lang="pt-BR" sz="1600" b="1" baseline="0" dirty="0" err="1" smtClean="0"/>
                        <a:t>Trentino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Treze</a:t>
                      </a:r>
                      <a:r>
                        <a:rPr lang="pt-BR" sz="1600" baseline="0" dirty="0" smtClean="0"/>
                        <a:t> Tílias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9428"/>
            <a:ext cx="6858000" cy="28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19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Paulo Chagas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485900"/>
            <a:ext cx="5892800" cy="83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274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22" y="1740731"/>
            <a:ext cx="5189355" cy="66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841030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Coluna Pelo Estado</a:t>
                      </a:r>
                    </a:p>
                    <a:p>
                      <a:r>
                        <a:rPr lang="pt-BR" sz="1600" b="1" baseline="0" dirty="0" smtClean="0"/>
                        <a:t>ADI – Diários do Interior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9900"/>
            <a:ext cx="6553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841030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Coluna Pelo Estado</a:t>
                      </a:r>
                    </a:p>
                    <a:p>
                      <a:r>
                        <a:rPr lang="pt-BR" sz="1600" b="1" baseline="0" dirty="0" smtClean="0"/>
                        <a:t>ADI – Diários do Interior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56" y="1976319"/>
            <a:ext cx="5473700" cy="76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2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0190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Post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" y="1817303"/>
            <a:ext cx="6858000" cy="799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0190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Post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15" y="1485900"/>
            <a:ext cx="4536970" cy="84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148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Catarinense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Joaçaba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1842201"/>
            <a:ext cx="6362700" cy="803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34116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Cultura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Timbó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7457"/>
            <a:ext cx="6858000" cy="60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520997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Educadora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 smtClean="0"/>
                        <a:t>Taió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4" y="1708399"/>
            <a:ext cx="5133921" cy="81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879218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Jaraguá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Jaraguá</a:t>
                      </a:r>
                      <a:r>
                        <a:rPr lang="pt-BR" sz="1600" baseline="0" dirty="0" smtClean="0"/>
                        <a:t> do Sul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05" y="1721381"/>
            <a:ext cx="4273279" cy="811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6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97818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Nereu Ramos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Blumenau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26" y="1704204"/>
            <a:ext cx="4328947" cy="81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81362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Progresso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Descanso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458952"/>
            <a:ext cx="4881766" cy="84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274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8" y="3819427"/>
            <a:ext cx="6144493" cy="25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60338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Rádio Vitória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Videira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444326"/>
            <a:ext cx="5237367" cy="84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4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24086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Raul Sartori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" y="3530600"/>
            <a:ext cx="6721311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5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895966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RCN</a:t>
                      </a:r>
                    </a:p>
                    <a:p>
                      <a:r>
                        <a:rPr lang="pt-BR" sz="1600" b="1" baseline="0" dirty="0" smtClean="0"/>
                        <a:t>Adjori/SC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322"/>
            <a:ext cx="6858000" cy="315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685670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Tudo sobre Floripa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6" y="1936100"/>
            <a:ext cx="5778500" cy="7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1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532293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Portal Vale do Itajaí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25" y="1430524"/>
            <a:ext cx="4797549" cy="84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696669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Blog </a:t>
                      </a:r>
                      <a:r>
                        <a:rPr lang="pt-BR" sz="1600" b="1" baseline="0" dirty="0" err="1" smtClean="0"/>
                        <a:t>Vânio</a:t>
                      </a:r>
                      <a:r>
                        <a:rPr lang="pt-BR" sz="1600" b="1" baseline="0" dirty="0" smtClean="0"/>
                        <a:t> </a:t>
                      </a:r>
                      <a:r>
                        <a:rPr lang="pt-BR" sz="1600" b="1" baseline="0" dirty="0" err="1" smtClean="0"/>
                        <a:t>Bossle</a:t>
                      </a:r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40" y="1597157"/>
            <a:ext cx="4339319" cy="83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58296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4562"/>
            <a:ext cx="685800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58296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700337"/>
            <a:ext cx="65722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582965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2671762"/>
            <a:ext cx="6638925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98068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A Notícia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6770"/>
            <a:ext cx="6858000" cy="76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27421"/>
              </p:ext>
            </p:extLst>
          </p:nvPr>
        </p:nvGraphicFramePr>
        <p:xfrm>
          <a:off x="495300" y="1028700"/>
          <a:ext cx="61468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Rede de Notícias ACAERT - RNA</a:t>
                      </a:r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0" y="1693320"/>
            <a:ext cx="5335200" cy="70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530120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r>
                        <a:rPr lang="pt-BR" sz="1600" b="1" baseline="0" dirty="0" smtClean="0"/>
                        <a:t>Capa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5784"/>
            <a:ext cx="6858000" cy="389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977153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234"/>
            <a:ext cx="6858000" cy="45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377715"/>
              </p:ext>
            </p:extLst>
          </p:nvPr>
        </p:nvGraphicFramePr>
        <p:xfrm>
          <a:off x="495300" y="1028700"/>
          <a:ext cx="61468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55" y="2296770"/>
            <a:ext cx="6858000" cy="76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642772"/>
              </p:ext>
            </p:extLst>
          </p:nvPr>
        </p:nvGraphicFramePr>
        <p:xfrm>
          <a:off x="495300" y="1028700"/>
          <a:ext cx="61468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Diário Catarinense</a:t>
                      </a:r>
                    </a:p>
                    <a:p>
                      <a:r>
                        <a:rPr lang="pt-BR" sz="1600" b="1" baseline="0" dirty="0" smtClean="0"/>
                        <a:t>Colunista Cacau Menezes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1919287"/>
            <a:ext cx="49244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292192"/>
              </p:ext>
            </p:extLst>
          </p:nvPr>
        </p:nvGraphicFramePr>
        <p:xfrm>
          <a:off x="495300" y="1028700"/>
          <a:ext cx="61468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de Santa Catarina</a:t>
                      </a:r>
                    </a:p>
                    <a:p>
                      <a:r>
                        <a:rPr lang="pt-BR" sz="1600" b="1" baseline="0" dirty="0" smtClean="0"/>
                        <a:t>Colunista Moacir Pereira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NSC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55" y="2275485"/>
            <a:ext cx="6858000" cy="76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80984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6" y="1562100"/>
            <a:ext cx="6223000" cy="83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80984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460500"/>
            <a:ext cx="6447437" cy="839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80984"/>
              </p:ext>
            </p:extLst>
          </p:nvPr>
        </p:nvGraphicFramePr>
        <p:xfrm>
          <a:off x="495300" y="1028700"/>
          <a:ext cx="614680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527455"/>
            <a:ext cx="6032500" cy="81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161161"/>
              </p:ext>
            </p:extLst>
          </p:nvPr>
        </p:nvGraphicFramePr>
        <p:xfrm>
          <a:off x="495300" y="1028700"/>
          <a:ext cx="61468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Capa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83636"/>
            <a:ext cx="4727143" cy="82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28"/>
          <a:stretch/>
        </p:blipFill>
        <p:spPr>
          <a:xfrm>
            <a:off x="17813" y="0"/>
            <a:ext cx="6840187" cy="9906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029691" y="4699000"/>
            <a:ext cx="67870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72498"/>
              </p:ext>
            </p:extLst>
          </p:nvPr>
        </p:nvGraphicFramePr>
        <p:xfrm>
          <a:off x="495300" y="1028700"/>
          <a:ext cx="6146800" cy="131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98800"/>
              </a:tblGrid>
              <a:tr h="914400">
                <a:tc>
                  <a:txBody>
                    <a:bodyPr/>
                    <a:lstStyle/>
                    <a:p>
                      <a:r>
                        <a:rPr lang="pt-BR" sz="1600" b="1" baseline="0" dirty="0" smtClean="0"/>
                        <a:t>Jornal Notícias do Dia</a:t>
                      </a:r>
                    </a:p>
                    <a:p>
                      <a:r>
                        <a:rPr lang="pt-BR" sz="1600" b="1" baseline="0" dirty="0" smtClean="0"/>
                        <a:t>Coluna Poder</a:t>
                      </a:r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  <a:p>
                      <a:endParaRPr lang="pt-BR" sz="1600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Grupo</a:t>
                      </a:r>
                      <a:r>
                        <a:rPr lang="pt-BR" sz="1600" baseline="0" dirty="0" smtClean="0"/>
                        <a:t> RIC</a:t>
                      </a:r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7561"/>
            <a:ext cx="6858000" cy="693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1292</TotalTime>
  <Words>1610</Words>
  <Application>Microsoft Office PowerPoint</Application>
  <PresentationFormat>Papel A4 (210 x 297 mm)</PresentationFormat>
  <Paragraphs>457</Paragraphs>
  <Slides>197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197</vt:i4>
      </vt:variant>
    </vt:vector>
  </HeadingPairs>
  <TitlesOfParts>
    <vt:vector size="204" baseType="lpstr">
      <vt:lpstr>Arial</vt:lpstr>
      <vt:lpstr>Calibri</vt:lpstr>
      <vt:lpstr>Calibri Light</vt:lpstr>
      <vt:lpstr>Symbol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guido</dc:creator>
  <cp:lastModifiedBy>Usuario</cp:lastModifiedBy>
  <cp:revision>217</cp:revision>
  <dcterms:created xsi:type="dcterms:W3CDTF">2019-07-23T18:35:20Z</dcterms:created>
  <dcterms:modified xsi:type="dcterms:W3CDTF">2019-10-04T21:25:27Z</dcterms:modified>
</cp:coreProperties>
</file>