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3" r:id="rId2"/>
    <p:sldId id="260" r:id="rId3"/>
    <p:sldId id="334" r:id="rId4"/>
    <p:sldId id="278" r:id="rId5"/>
    <p:sldId id="336" r:id="rId6"/>
    <p:sldId id="335" r:id="rId7"/>
    <p:sldId id="338" r:id="rId8"/>
    <p:sldId id="316" r:id="rId9"/>
    <p:sldId id="32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</p:sldIdLst>
  <p:sldSz cx="9144000" cy="6858000" type="screen4x3"/>
  <p:notesSz cx="9928225" cy="67976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5353"/>
    <a:srgbClr val="00FF00"/>
    <a:srgbClr val="0000FF"/>
    <a:srgbClr val="FF3300"/>
    <a:srgbClr val="660033"/>
    <a:srgbClr val="9966FF"/>
    <a:srgbClr val="FFFF6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88" autoAdjust="0"/>
    <p:restoredTop sz="94704" autoAdjust="0"/>
  </p:normalViewPr>
  <p:slideViewPr>
    <p:cSldViewPr>
      <p:cViewPr>
        <p:scale>
          <a:sx n="66" d="100"/>
          <a:sy n="66" d="100"/>
        </p:scale>
        <p:origin x="-211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924" y="-90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-339725"/>
            <a:ext cx="4303713" cy="339725"/>
          </a:xfrm>
          <a:prstGeom prst="rect">
            <a:avLst/>
          </a:prstGeom>
        </p:spPr>
        <p:txBody>
          <a:bodyPr vert="horz" lIns="91525" tIns="45762" rIns="91525" bIns="45762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4513" y="-339725"/>
            <a:ext cx="4303712" cy="339725"/>
          </a:xfrm>
          <a:prstGeom prst="rect">
            <a:avLst/>
          </a:prstGeom>
        </p:spPr>
        <p:txBody>
          <a:bodyPr vert="horz" lIns="91525" tIns="45762" rIns="91525" bIns="45762" rtlCol="0"/>
          <a:lstStyle>
            <a:lvl1pPr algn="r">
              <a:defRPr sz="1200"/>
            </a:lvl1pPr>
          </a:lstStyle>
          <a:p>
            <a:pPr>
              <a:defRPr/>
            </a:pPr>
            <a:fld id="{77CB834A-8554-480D-A1D0-D97098D825A9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97675"/>
            <a:ext cx="4303713" cy="339725"/>
          </a:xfrm>
          <a:prstGeom prst="rect">
            <a:avLst/>
          </a:prstGeom>
        </p:spPr>
        <p:txBody>
          <a:bodyPr vert="horz" lIns="91525" tIns="45762" rIns="91525" bIns="457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4513" y="6797675"/>
            <a:ext cx="4303712" cy="339725"/>
          </a:xfrm>
          <a:prstGeom prst="rect">
            <a:avLst/>
          </a:prstGeom>
        </p:spPr>
        <p:txBody>
          <a:bodyPr vert="horz" lIns="91525" tIns="45762" rIns="91525" bIns="45762" rtlCol="0" anchor="b"/>
          <a:lstStyle>
            <a:lvl1pPr algn="r">
              <a:defRPr sz="1200"/>
            </a:lvl1pPr>
          </a:lstStyle>
          <a:p>
            <a:pPr>
              <a:defRPr/>
            </a:pPr>
            <a:fld id="{4D4E9148-7A9E-47E8-B532-41A21B727B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8854" name="Picture 6" descr="NOV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15888"/>
            <a:ext cx="20097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Rodapé 3"/>
          <p:cNvSpPr txBox="1">
            <a:spLocks/>
          </p:cNvSpPr>
          <p:nvPr/>
        </p:nvSpPr>
        <p:spPr bwMode="auto">
          <a:xfrm>
            <a:off x="0" y="6456363"/>
            <a:ext cx="9928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10" tIns="44554" rIns="89110" bIns="44554" anchor="b"/>
          <a:lstStyle>
            <a:lvl1pPr defTabSz="858596">
              <a:defRPr sz="1100"/>
            </a:lvl1pPr>
          </a:lstStyle>
          <a:p>
            <a:pPr algn="ctr" defTabSz="858532">
              <a:defRPr/>
            </a:pPr>
            <a:r>
              <a:rPr lang="pt-BR" sz="900" dirty="0" smtClean="0"/>
              <a:t>Rua Monsenhor </a:t>
            </a:r>
            <a:r>
              <a:rPr lang="pt-BR" sz="900" dirty="0" err="1" smtClean="0"/>
              <a:t>Manfredo</a:t>
            </a:r>
            <a:r>
              <a:rPr lang="pt-BR" sz="900" dirty="0" smtClean="0"/>
              <a:t> Leite, 129 • Florianópolis • SC • CEP 8827 e 285-110 • Fone (48) 2106 7700 • www.mapa.com.br</a:t>
            </a:r>
          </a:p>
          <a:p>
            <a:pPr defTabSz="858532">
              <a:defRPr/>
            </a:pP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616" tIns="45809" rIns="91616" bIns="45809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5300" cy="339725"/>
          </a:xfrm>
          <a:prstGeom prst="rect">
            <a:avLst/>
          </a:prstGeom>
        </p:spPr>
        <p:txBody>
          <a:bodyPr vert="horz" lIns="91616" tIns="45809" rIns="91616" bIns="45809" rtlCol="0"/>
          <a:lstStyle>
            <a:lvl1pPr algn="r">
              <a:defRPr sz="1200"/>
            </a:lvl1pPr>
          </a:lstStyle>
          <a:p>
            <a:pPr>
              <a:defRPr/>
            </a:pPr>
            <a:fld id="{FB207EBD-22CF-4261-9D8F-9D783CF8E122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6" tIns="45809" rIns="91616" bIns="45809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40675" cy="3059113"/>
          </a:xfrm>
          <a:prstGeom prst="rect">
            <a:avLst/>
          </a:prstGeom>
        </p:spPr>
        <p:txBody>
          <a:bodyPr vert="horz" lIns="91616" tIns="45809" rIns="91616" bIns="45809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38138"/>
          </a:xfrm>
          <a:prstGeom prst="rect">
            <a:avLst/>
          </a:prstGeom>
        </p:spPr>
        <p:txBody>
          <a:bodyPr vert="horz" lIns="91616" tIns="45809" rIns="91616" bIns="4580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1338" y="6457950"/>
            <a:ext cx="4305300" cy="338138"/>
          </a:xfrm>
          <a:prstGeom prst="rect">
            <a:avLst/>
          </a:prstGeom>
        </p:spPr>
        <p:txBody>
          <a:bodyPr vert="horz" lIns="91616" tIns="45809" rIns="91616" bIns="45809" rtlCol="0" anchor="b"/>
          <a:lstStyle>
            <a:lvl1pPr algn="r">
              <a:defRPr sz="1200"/>
            </a:lvl1pPr>
          </a:lstStyle>
          <a:p>
            <a:pPr>
              <a:defRPr/>
            </a:pPr>
            <a:fld id="{2EB29C9E-A9FB-4573-9D83-822904E177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9DFFEC-55FF-44A4-A293-60DE8B8931EE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863"/>
            <a:fld id="{C514635A-0A7F-494B-8019-1242BB1858FA}" type="slidenum">
              <a:rPr lang="en-US" smtClean="0"/>
              <a:pPr defTabSz="931863"/>
              <a:t>10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AD00F-338D-48F5-B48D-2F1ED3CBA676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5630863" y="6457950"/>
            <a:ext cx="429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76" tIns="46939" rIns="93876" bIns="46939" anchor="b"/>
          <a:lstStyle/>
          <a:p>
            <a:pPr algn="r" defTabSz="931863" eaLnBrk="0" hangingPunct="0"/>
            <a:fld id="{61501917-61F5-4EB0-9DD2-0A773A93DDD6}" type="slidenum">
              <a:rPr lang="en-US" sz="1300"/>
              <a:pPr algn="r" defTabSz="931863" eaLnBrk="0" hangingPunct="0"/>
              <a:t>12</a:t>
            </a:fld>
            <a:endParaRPr 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6B58F-0830-499B-8F00-F233327928B7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863"/>
            <a:fld id="{666602A0-7083-46FA-9058-00AD897CC4FA}" type="slidenum">
              <a:rPr lang="en-US" smtClean="0"/>
              <a:pPr defTabSz="931863"/>
              <a:t>14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E0EBD9-522A-4C0F-ACBF-7095404676BB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249D0E-C4F7-4C78-B930-9B370F13790C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374B6B-B240-4D43-90D8-33B074567055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374B6B-B240-4D43-90D8-33B074567055}" type="slidenum">
              <a:rPr lang="pt-BR" smtClean="0"/>
              <a:pPr/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DB777-995F-4774-9BF8-EE730B39D4C1}" type="slidenum">
              <a:rPr lang="pt-BR" smtClean="0"/>
              <a:pPr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CA6E63-3F78-4F52-A8A2-564788CEF6DE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DB777-995F-4774-9BF8-EE730B39D4C1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133361-CFEE-404A-AE23-4DB398B38034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9DFFEC-55FF-44A4-A293-60DE8B8931EE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CA6E63-3F78-4F52-A8A2-564788CEF6DE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ADAD5F-5DB2-4C8B-A949-3C89DBB2E819}" type="slidenum">
              <a:rPr lang="pt-BR" smtClean="0"/>
              <a:pPr/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ADAD5F-5DB2-4C8B-A949-3C89DBB2E819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C1F33-81CC-45CC-AB61-B35CDBD7E506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AD230-FB4F-4689-AB5B-76D88389D840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6D5654-574A-460B-BE0C-89A4B4FC8048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96979-F427-4297-82B1-AF1003FD9A14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ogos.gif"/>
          <p:cNvPicPr>
            <a:picLocks noChangeAspect="1"/>
          </p:cNvPicPr>
          <p:nvPr userDrawn="1"/>
        </p:nvPicPr>
        <p:blipFill>
          <a:blip r:embed="rId2" cstate="print"/>
          <a:srcRect l="39461" b="48207"/>
          <a:stretch>
            <a:fillRect/>
          </a:stretch>
        </p:blipFill>
        <p:spPr bwMode="auto">
          <a:xfrm>
            <a:off x="785813" y="6429375"/>
            <a:ext cx="14382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7" descr="logos.gif"/>
          <p:cNvPicPr>
            <a:picLocks noChangeAspect="1"/>
          </p:cNvPicPr>
          <p:nvPr userDrawn="1"/>
        </p:nvPicPr>
        <p:blipFill>
          <a:blip r:embed="rId2" cstate="print"/>
          <a:srcRect l="34814" t="64742" r="50851"/>
          <a:stretch>
            <a:fillRect/>
          </a:stretch>
        </p:blipFill>
        <p:spPr bwMode="auto">
          <a:xfrm>
            <a:off x="5672138" y="6375400"/>
            <a:ext cx="600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9" descr="logos.gif"/>
          <p:cNvPicPr>
            <a:picLocks noChangeAspect="1"/>
          </p:cNvPicPr>
          <p:nvPr userDrawn="1"/>
        </p:nvPicPr>
        <p:blipFill>
          <a:blip r:embed="rId2" cstate="print"/>
          <a:srcRect l="50671" t="64742" r="15582" b="-4440"/>
          <a:stretch>
            <a:fillRect/>
          </a:stretch>
        </p:blipFill>
        <p:spPr bwMode="auto">
          <a:xfrm>
            <a:off x="7659688" y="6375400"/>
            <a:ext cx="1412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10" descr="logos.gif"/>
          <p:cNvPicPr>
            <a:picLocks noChangeAspect="1"/>
          </p:cNvPicPr>
          <p:nvPr userDrawn="1"/>
        </p:nvPicPr>
        <p:blipFill>
          <a:blip r:embed="rId2" cstate="print"/>
          <a:srcRect t="64742" r="81229"/>
          <a:stretch>
            <a:fillRect/>
          </a:stretch>
        </p:blipFill>
        <p:spPr bwMode="auto">
          <a:xfrm>
            <a:off x="4460875" y="6383338"/>
            <a:ext cx="785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075" y="6494463"/>
            <a:ext cx="714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logo_sert-s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613" y="6357938"/>
            <a:ext cx="384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625" y="6445250"/>
            <a:ext cx="571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80B7-3369-4A80-928F-8B549E38B16E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28938" y="66754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64363" y="60626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D648-54B1-4383-BC6C-C0822CE320F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6" name="Retângulo 15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 userDrawn="1"/>
        </p:nvSpPr>
        <p:spPr>
          <a:xfrm>
            <a:off x="251520" y="0"/>
            <a:ext cx="216024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 userDrawn="1"/>
        </p:nvSpPr>
        <p:spPr>
          <a:xfrm>
            <a:off x="467544" y="0"/>
            <a:ext cx="21602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B9B1-D285-4312-BB5E-541B981BBD10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4881-47D8-44AF-9EDC-67BBBE3402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A293-EFDE-4EB6-AAB8-E348C574F270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3958-7469-46C3-AE08-9CC2724173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4952C-A01E-4431-A550-8A18444E51BA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E390-A18C-40BC-AC9F-0690EB0A27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D4EA-05B8-4A6C-A9AC-84FE7DC259EF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C9BC-AC34-4BAF-8852-F80116F06D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50A7-F30F-4D7A-BAB6-B7D25A296361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23AE-4C4F-4BA6-8C2B-3D98E39A56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7F48A-6599-4F37-9195-99B54DF6B1D6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4416-F5A8-4DFF-AF5F-C5811E910C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46FB-271C-48E7-8287-AFDACAF4D305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5DDC-FBBE-49FA-8840-2E44CECE64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F13D-8939-462A-BD09-211BC2424665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950D-8B13-4943-BE7E-221A30DC0A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D61B-A0DA-442F-A28A-BC8E76AED608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92B6-1659-492B-BC6F-074B438B96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B7BD-9E00-49A5-B02A-5E26C2A29F83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2C543-73F2-45DD-B0B7-87C1D5DF43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9A975D-CFBF-498B-AB68-15E5352D68EC}" type="datetimeFigureOut">
              <a:rPr lang="pt-BR"/>
              <a:pPr>
                <a:defRPr/>
              </a:pPr>
              <a:t>09/06/2014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17F8BA-3786-4FC1-9C58-50DF9309BD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7" r:id="rId1"/>
    <p:sldLayoutId id="2147484977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  <p:sldLayoutId id="2147484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14375" y="0"/>
            <a:ext cx="84296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099" name="Imagem 5" descr="logos.gif"/>
          <p:cNvPicPr>
            <a:picLocks noChangeAspect="1"/>
          </p:cNvPicPr>
          <p:nvPr/>
        </p:nvPicPr>
        <p:blipFill>
          <a:blip r:embed="rId3" cstate="print"/>
          <a:srcRect l="39461" b="48207"/>
          <a:stretch>
            <a:fillRect/>
          </a:stretch>
        </p:blipFill>
        <p:spPr bwMode="auto">
          <a:xfrm>
            <a:off x="6430963" y="4572000"/>
            <a:ext cx="24447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0" y="6746"/>
            <a:ext cx="5500688" cy="6878638"/>
            <a:chOff x="-1" y="0"/>
            <a:chExt cx="5500695" cy="6877878"/>
          </a:xfrm>
        </p:grpSpPr>
        <p:pic>
          <p:nvPicPr>
            <p:cNvPr id="4110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50000" t="7870" r="5469" b="723"/>
            <a:stretch>
              <a:fillRect/>
            </a:stretch>
          </p:blipFill>
          <p:spPr bwMode="auto">
            <a:xfrm>
              <a:off x="-1" y="0"/>
              <a:ext cx="5500695" cy="687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Imagem 17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73634" t="70404" r="5469" b="14406"/>
            <a:stretch>
              <a:fillRect/>
            </a:stretch>
          </p:blipFill>
          <p:spPr bwMode="auto">
            <a:xfrm>
              <a:off x="2918987" y="5530519"/>
              <a:ext cx="2581292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82619" t="52361" r="17012" b="41943"/>
            <a:stretch>
              <a:fillRect/>
            </a:stretch>
          </p:blipFill>
          <p:spPr bwMode="auto">
            <a:xfrm>
              <a:off x="4282062" y="3371475"/>
              <a:ext cx="45725" cy="42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77182" t="52487" r="20505" b="40868"/>
            <a:stretch>
              <a:fillRect/>
            </a:stretch>
          </p:blipFill>
          <p:spPr bwMode="auto">
            <a:xfrm>
              <a:off x="4057870" y="3357191"/>
              <a:ext cx="285752" cy="50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tângulo 12"/>
          <p:cNvSpPr/>
          <p:nvPr/>
        </p:nvSpPr>
        <p:spPr>
          <a:xfrm>
            <a:off x="5000625" y="3128963"/>
            <a:ext cx="1143000" cy="357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b="1" dirty="0"/>
          </a:p>
        </p:txBody>
      </p:sp>
      <p:pic>
        <p:nvPicPr>
          <p:cNvPr id="4102" name="Imagem 4" descr="logos.gif"/>
          <p:cNvPicPr>
            <a:picLocks noChangeAspect="1"/>
          </p:cNvPicPr>
          <p:nvPr/>
        </p:nvPicPr>
        <p:blipFill>
          <a:blip r:embed="rId3" cstate="print"/>
          <a:srcRect l="35258" t="64742" r="50851"/>
          <a:stretch>
            <a:fillRect/>
          </a:stretch>
        </p:blipFill>
        <p:spPr bwMode="auto">
          <a:xfrm>
            <a:off x="5961063" y="5316538"/>
            <a:ext cx="928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Imagem 4" descr="logos.gif"/>
          <p:cNvPicPr>
            <a:picLocks noChangeAspect="1"/>
          </p:cNvPicPr>
          <p:nvPr/>
        </p:nvPicPr>
        <p:blipFill>
          <a:blip r:embed="rId3" cstate="print"/>
          <a:srcRect t="64742" r="80768"/>
          <a:stretch>
            <a:fillRect/>
          </a:stretch>
        </p:blipFill>
        <p:spPr bwMode="auto">
          <a:xfrm>
            <a:off x="4016375" y="5387975"/>
            <a:ext cx="12858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Imagem 6" descr="logos.gif"/>
          <p:cNvPicPr>
            <a:picLocks noChangeAspect="1"/>
          </p:cNvPicPr>
          <p:nvPr/>
        </p:nvPicPr>
        <p:blipFill>
          <a:blip r:embed="rId3" cstate="print"/>
          <a:srcRect l="50671" t="64742" r="15912"/>
          <a:stretch>
            <a:fillRect/>
          </a:stretch>
        </p:blipFill>
        <p:spPr bwMode="auto">
          <a:xfrm>
            <a:off x="6767513" y="6030913"/>
            <a:ext cx="22336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2938" y="5505450"/>
            <a:ext cx="12509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5" descr="logo_sert-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3688" y="5316538"/>
            <a:ext cx="571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Imagem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9450" y="5495925"/>
            <a:ext cx="828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3321050" y="3357563"/>
            <a:ext cx="110807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09" name="CaixaDeTexto 15"/>
          <p:cNvSpPr txBox="1">
            <a:spLocks noChangeArrowheads="1"/>
          </p:cNvSpPr>
          <p:nvPr/>
        </p:nvSpPr>
        <p:spPr bwMode="auto">
          <a:xfrm>
            <a:off x="2051720" y="3318817"/>
            <a:ext cx="3312368" cy="8309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solidFill>
                  <a:srgbClr val="FF3300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10ª edição - 2014</a:t>
            </a:r>
            <a:endParaRPr lang="pt-BR" sz="4800" dirty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P:\Clientes_2014\3-14 ACAERT - Mercado da Veiculação Publicitária\Folders 2014\2013-14 - Folder-Informativo VERS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9" name="Grupo 15"/>
          <p:cNvGrpSpPr>
            <a:grpSpLocks/>
          </p:cNvGrpSpPr>
          <p:nvPr/>
        </p:nvGrpSpPr>
        <p:grpSpPr bwMode="auto">
          <a:xfrm>
            <a:off x="-36512" y="6746"/>
            <a:ext cx="4707632" cy="6878638"/>
            <a:chOff x="-1" y="0"/>
            <a:chExt cx="5500695" cy="6877878"/>
          </a:xfrm>
        </p:grpSpPr>
        <p:pic>
          <p:nvPicPr>
            <p:cNvPr id="20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50000" t="7870" r="5469" b="723"/>
            <a:stretch>
              <a:fillRect/>
            </a:stretch>
          </p:blipFill>
          <p:spPr bwMode="auto">
            <a:xfrm>
              <a:off x="-1" y="0"/>
              <a:ext cx="5500695" cy="687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agem 17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73634" t="70404" r="5469" b="14406"/>
            <a:stretch>
              <a:fillRect/>
            </a:stretch>
          </p:blipFill>
          <p:spPr bwMode="auto">
            <a:xfrm>
              <a:off x="2918987" y="5530519"/>
              <a:ext cx="2581292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82619" t="52361" r="17012" b="41943"/>
            <a:stretch>
              <a:fillRect/>
            </a:stretch>
          </p:blipFill>
          <p:spPr bwMode="auto">
            <a:xfrm>
              <a:off x="4282062" y="3371475"/>
              <a:ext cx="45725" cy="42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77182" t="52487" r="20505" b="40868"/>
            <a:stretch>
              <a:fillRect/>
            </a:stretch>
          </p:blipFill>
          <p:spPr bwMode="auto">
            <a:xfrm>
              <a:off x="4057870" y="3357191"/>
              <a:ext cx="285752" cy="50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CaixaDeTexto 15"/>
          <p:cNvSpPr txBox="1">
            <a:spLocks noChangeArrowheads="1"/>
          </p:cNvSpPr>
          <p:nvPr/>
        </p:nvSpPr>
        <p:spPr bwMode="auto">
          <a:xfrm>
            <a:off x="1691680" y="-27384"/>
            <a:ext cx="2952328" cy="68853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4400" dirty="0" smtClean="0">
                <a:solidFill>
                  <a:srgbClr val="FF3300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10ª edição</a:t>
            </a:r>
          </a:p>
          <a:p>
            <a:pPr algn="ctr"/>
            <a:r>
              <a:rPr lang="pt-BR" sz="4400" dirty="0" smtClean="0">
                <a:solidFill>
                  <a:srgbClr val="FF3300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2014</a:t>
            </a: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Text Box 6"/>
          <p:cNvSpPr txBox="1">
            <a:spLocks noChangeArrowheads="1"/>
          </p:cNvSpPr>
          <p:nvPr/>
        </p:nvSpPr>
        <p:spPr bwMode="auto">
          <a:xfrm>
            <a:off x="393700" y="188913"/>
            <a:ext cx="87503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Faturamento segundo origem dos anunciantes</a:t>
            </a:r>
            <a:endParaRPr lang="en-US" sz="2500" dirty="0">
              <a:latin typeface="Arial Black" pitchFamily="34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2263" y="620713"/>
            <a:ext cx="875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Total dos meios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4341" name="Text Box 27"/>
          <p:cNvSpPr txBox="1">
            <a:spLocks noChangeArrowheads="1"/>
          </p:cNvSpPr>
          <p:nvPr/>
        </p:nvSpPr>
        <p:spPr bwMode="auto">
          <a:xfrm>
            <a:off x="714348" y="564357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Exercício </a:t>
            </a:r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2013</a:t>
            </a:r>
            <a:endParaRPr lang="pt-BR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Base: </a:t>
            </a:r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281 </a:t>
            </a:r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veículos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572428" cy="515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779912" y="5283205"/>
            <a:ext cx="504056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Anunciantes catarinenses, </a:t>
            </a:r>
            <a:r>
              <a:rPr lang="pt-BR" sz="1400" u="sng" dirty="0" smtClean="0"/>
              <a:t>locais</a:t>
            </a:r>
            <a:r>
              <a:rPr lang="pt-BR" sz="1400" dirty="0" smtClean="0"/>
              <a:t> (da região de cada veículo) </a:t>
            </a:r>
            <a:r>
              <a:rPr lang="pt-BR" sz="1400" u="sng" dirty="0" smtClean="0"/>
              <a:t>e estaduais</a:t>
            </a:r>
            <a:r>
              <a:rPr lang="pt-BR" sz="1400" dirty="0" smtClean="0"/>
              <a:t> (de SC, mas não da região do veículo), são responsáveis por cerca de ¾ (73%) do faturamento dos veículos com veiculação publicitária no estado.</a:t>
            </a:r>
            <a:endParaRPr lang="pt-BR" sz="1400" dirty="0"/>
          </a:p>
        </p:txBody>
      </p:sp>
      <p:sp>
        <p:nvSpPr>
          <p:cNvPr id="8" name="Elipse 7"/>
          <p:cNvSpPr/>
          <p:nvPr/>
        </p:nvSpPr>
        <p:spPr>
          <a:xfrm>
            <a:off x="5121274" y="1916832"/>
            <a:ext cx="1224136" cy="9543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/>
          <p:cNvSpPr/>
          <p:nvPr/>
        </p:nvSpPr>
        <p:spPr>
          <a:xfrm>
            <a:off x="6228184" y="3645024"/>
            <a:ext cx="432048" cy="1152128"/>
          </a:xfrm>
          <a:prstGeom prst="rightBrac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804248" y="4098558"/>
            <a:ext cx="1008112" cy="3385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73%</a:t>
            </a:r>
            <a:endParaRPr lang="pt-BR" sz="1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6" grpId="0" autoUpdateAnimBg="0"/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2263" y="620713"/>
            <a:ext cx="875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Por meio</a:t>
            </a:r>
            <a:endParaRPr lang="en-US" sz="2000">
              <a:latin typeface="Arial Black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3700" y="188913"/>
            <a:ext cx="87503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Faturamento segundo origem dos anunciantes</a:t>
            </a:r>
            <a:endParaRPr lang="en-US" sz="2500" dirty="0">
              <a:latin typeface="Arial Black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95924"/>
            <a:ext cx="8810642" cy="449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714348" y="564357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Exercício </a:t>
            </a:r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2013</a:t>
            </a:r>
            <a:endParaRPr lang="pt-BR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Base: </a:t>
            </a:r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281 </a:t>
            </a:r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veículos</a:t>
            </a:r>
          </a:p>
        </p:txBody>
      </p:sp>
      <p:sp>
        <p:nvSpPr>
          <p:cNvPr id="9" name="Elipse 8"/>
          <p:cNvSpPr/>
          <p:nvPr/>
        </p:nvSpPr>
        <p:spPr>
          <a:xfrm>
            <a:off x="4716016" y="3231216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580112" y="3447240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444208" y="3447240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308304" y="3087200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8172400" y="3447240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2987824" y="3591256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3700" y="188913"/>
            <a:ext cx="87503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Faturamento segundo via de contratação</a:t>
            </a:r>
            <a:endParaRPr lang="en-US" sz="2500" dirty="0">
              <a:latin typeface="Arial Black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2263" y="620713"/>
            <a:ext cx="875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Total dos meios</a:t>
            </a:r>
            <a:endParaRPr lang="en-US" sz="2000"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857232"/>
            <a:ext cx="753376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714348" y="564357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Exercício </a:t>
            </a:r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2013</a:t>
            </a:r>
            <a:endParaRPr lang="pt-BR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Base: </a:t>
            </a:r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281 </a:t>
            </a:r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veículos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87824" y="5426640"/>
            <a:ext cx="5832648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As agências de propaganda são responsáveis por cerca de 2/3 (65%) das negociações de veiculação publicitária. Esta via de contratação tem importância preponderante no meio Televisão.</a:t>
            </a:r>
            <a:endParaRPr lang="pt-BR" sz="1400" dirty="0"/>
          </a:p>
        </p:txBody>
      </p:sp>
      <p:sp>
        <p:nvSpPr>
          <p:cNvPr id="10" name="Elipse 9"/>
          <p:cNvSpPr/>
          <p:nvPr/>
        </p:nvSpPr>
        <p:spPr>
          <a:xfrm>
            <a:off x="4139952" y="1484784"/>
            <a:ext cx="1656184" cy="9543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01274"/>
            <a:ext cx="8712968" cy="526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3700" y="188913"/>
            <a:ext cx="87503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Faturamento segundo via de contratação</a:t>
            </a:r>
            <a:endParaRPr lang="en-US" sz="2500" dirty="0">
              <a:latin typeface="Arial Black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2263" y="620713"/>
            <a:ext cx="875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Por meio</a:t>
            </a:r>
            <a:endParaRPr lang="en-US" sz="2000">
              <a:latin typeface="Arial Black" pitchFamily="34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714348" y="564357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Exercício </a:t>
            </a:r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2013</a:t>
            </a:r>
            <a:endParaRPr lang="pt-BR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Base: </a:t>
            </a:r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281 </a:t>
            </a:r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veículos</a:t>
            </a:r>
          </a:p>
        </p:txBody>
      </p:sp>
      <p:sp>
        <p:nvSpPr>
          <p:cNvPr id="9" name="Elipse 8"/>
          <p:cNvSpPr/>
          <p:nvPr/>
        </p:nvSpPr>
        <p:spPr>
          <a:xfrm>
            <a:off x="4427984" y="2636912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940152" y="2636912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452320" y="3501008"/>
            <a:ext cx="720080" cy="7200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660232" y="3501008"/>
            <a:ext cx="720080" cy="7200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220072" y="3501008"/>
            <a:ext cx="720080" cy="7200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8172400" y="1988840"/>
            <a:ext cx="720080" cy="72008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707904" y="2636912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2263" y="620713"/>
            <a:ext cx="875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Total dos meios</a:t>
            </a:r>
            <a:endParaRPr lang="en-US" sz="2000">
              <a:latin typeface="Arial Black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3700" y="188913"/>
            <a:ext cx="87503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Faturamento segundo fonte de produção </a:t>
            </a:r>
            <a:endParaRPr lang="en-US" sz="2500" dirty="0"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28670"/>
            <a:ext cx="7029466" cy="470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714348" y="564357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Exercício </a:t>
            </a:r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2013</a:t>
            </a:r>
            <a:endParaRPr lang="pt-BR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Base: </a:t>
            </a:r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281 </a:t>
            </a:r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veículos</a:t>
            </a:r>
          </a:p>
        </p:txBody>
      </p:sp>
      <p:sp>
        <p:nvSpPr>
          <p:cNvPr id="8" name="Elipse 7"/>
          <p:cNvSpPr/>
          <p:nvPr/>
        </p:nvSpPr>
        <p:spPr>
          <a:xfrm>
            <a:off x="5508104" y="2852936"/>
            <a:ext cx="576064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771800" y="5301208"/>
            <a:ext cx="6048672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Cerca de ¾ (76%) do faturamento com veiculação publicitária, no conjunto dos meios, provém de material entregue já produzido aos veículos.</a:t>
            </a:r>
          </a:p>
          <a:p>
            <a:r>
              <a:rPr lang="pt-BR" sz="1400" dirty="0" smtClean="0"/>
              <a:t>Porém, especificamente nos meios Rádio e Internet, predomina a veiculação com material produzido pelo próprio veículo.</a:t>
            </a:r>
            <a:endParaRPr lang="pt-BR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8643966" cy="527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3700" y="188913"/>
            <a:ext cx="87503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Faturamento segundo fonte de produção </a:t>
            </a:r>
            <a:endParaRPr lang="en-US" sz="2500" dirty="0">
              <a:latin typeface="Arial Black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2263" y="620713"/>
            <a:ext cx="875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Por meio</a:t>
            </a:r>
            <a:endParaRPr lang="en-US" sz="2000">
              <a:latin typeface="Arial Black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714348" y="564357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Exercício </a:t>
            </a:r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2013</a:t>
            </a:r>
            <a:endParaRPr lang="pt-BR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Base: </a:t>
            </a:r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281 </a:t>
            </a:r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veículos</a:t>
            </a:r>
          </a:p>
        </p:txBody>
      </p:sp>
      <p:sp>
        <p:nvSpPr>
          <p:cNvPr id="9" name="Elipse 8"/>
          <p:cNvSpPr/>
          <p:nvPr/>
        </p:nvSpPr>
        <p:spPr>
          <a:xfrm>
            <a:off x="3347864" y="2204864"/>
            <a:ext cx="720080" cy="7200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139952" y="2636912"/>
            <a:ext cx="720080" cy="7200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724128" y="2060848"/>
            <a:ext cx="720080" cy="7200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516216" y="2060848"/>
            <a:ext cx="720080" cy="7200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7308304" y="2060848"/>
            <a:ext cx="720080" cy="7200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4932040" y="3356992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8100392" y="3356992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2263" y="620713"/>
            <a:ext cx="875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Total dos meios</a:t>
            </a:r>
            <a:endParaRPr lang="en-US" sz="2000">
              <a:latin typeface="Arial Black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3700" y="188913"/>
            <a:ext cx="87503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Faturamento segundo setor de contratação </a:t>
            </a:r>
            <a:endParaRPr lang="en-US" sz="2500" dirty="0">
              <a:latin typeface="Arial Black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609" y="692696"/>
            <a:ext cx="7443823" cy="50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714348" y="564357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Exercício </a:t>
            </a:r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2013</a:t>
            </a:r>
            <a:endParaRPr lang="pt-BR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Base: </a:t>
            </a:r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281 </a:t>
            </a:r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veículos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51920" y="5498068"/>
            <a:ext cx="496855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 iniciativa privada respondeu por 86% do volume investido em veiculação publicitária em Santa Catarina, em 2013.</a:t>
            </a:r>
            <a:endParaRPr lang="pt-BR" sz="1400" dirty="0"/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899592" y="4509120"/>
            <a:ext cx="2628925" cy="553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/>
              <a:t>Setor público engloba prefeituras, governo estadual, governo federal e todos os demais órgãos e empresas públicos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85918" y="1357298"/>
            <a:ext cx="6991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67524" y="836712"/>
            <a:ext cx="6460860" cy="7848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00FF"/>
                </a:solidFill>
                <a:latin typeface="HandelGotDBol" pitchFamily="34" charset="0"/>
              </a:rPr>
              <a:t>9,2 </a:t>
            </a:r>
            <a:r>
              <a:rPr lang="pt-BR" sz="2400" b="1" dirty="0">
                <a:solidFill>
                  <a:srgbClr val="0000FF"/>
                </a:solidFill>
                <a:latin typeface="HandelGotDBol" pitchFamily="34" charset="0"/>
              </a:rPr>
              <a:t>mil funcionários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FFFF"/>
                </a:solidFill>
                <a:latin typeface="HandelGotDBol" pitchFamily="34" charset="0"/>
              </a:rPr>
              <a:t>Empregados nos veículos desses meios, no final de dezembro de </a:t>
            </a:r>
            <a:r>
              <a:rPr lang="pt-BR" sz="1400" b="1" dirty="0" smtClean="0">
                <a:solidFill>
                  <a:srgbClr val="FFFFFF"/>
                </a:solidFill>
                <a:latin typeface="HandelGotDBol" pitchFamily="34" charset="0"/>
              </a:rPr>
              <a:t>2013</a:t>
            </a:r>
            <a:endParaRPr lang="pt-BR" sz="1400" b="1" dirty="0">
              <a:solidFill>
                <a:srgbClr val="FFFFFF"/>
              </a:solidFill>
              <a:latin typeface="HandelGotDBol" pitchFamily="34" charset="0"/>
            </a:endParaRP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1571625" y="2214563"/>
            <a:ext cx="1428750" cy="523875"/>
          </a:xfrm>
          <a:prstGeom prst="rect">
            <a:avLst/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00B0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Mídia exterior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6,0%</a:t>
            </a:r>
            <a:endParaRPr lang="pt-BR" sz="1400" b="1" dirty="0">
              <a:cs typeface="Times New Roman" pitchFamily="18" charset="0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5062538" y="2190750"/>
            <a:ext cx="1295400" cy="523875"/>
          </a:xfrm>
          <a:prstGeom prst="rect">
            <a:avLst/>
          </a:prstGeom>
          <a:gradFill rotWithShape="1">
            <a:gsLst>
              <a:gs pos="0">
                <a:srgbClr val="FFFF8B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 dirty="0">
                <a:cs typeface="Times New Roman" pitchFamily="18" charset="0"/>
              </a:rPr>
              <a:t>Jornal</a:t>
            </a:r>
          </a:p>
          <a:p>
            <a:pPr algn="ctr" eaLnBrk="0" hangingPunct="0"/>
            <a:r>
              <a:rPr lang="pt-BR" sz="1400" b="1" dirty="0" smtClean="0">
                <a:cs typeface="Times New Roman" pitchFamily="18" charset="0"/>
              </a:rPr>
              <a:t>40,6%</a:t>
            </a:r>
            <a:endParaRPr lang="pt-BR" sz="1400" b="1" dirty="0"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85875" y="2928938"/>
            <a:ext cx="1214438" cy="523875"/>
          </a:xfrm>
          <a:prstGeom prst="rect">
            <a:avLst/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rgbClr val="D8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Revista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3,1%</a:t>
            </a:r>
            <a:endParaRPr lang="pt-BR" sz="1400" b="1" dirty="0">
              <a:cs typeface="Times New Roman" pitchFamily="18" charset="0"/>
            </a:endParaRPr>
          </a:p>
        </p:txBody>
      </p:sp>
      <p:sp>
        <p:nvSpPr>
          <p:cNvPr id="20491" name="Text Box 6"/>
          <p:cNvSpPr txBox="1">
            <a:spLocks noChangeArrowheads="1"/>
          </p:cNvSpPr>
          <p:nvPr/>
        </p:nvSpPr>
        <p:spPr bwMode="auto">
          <a:xfrm>
            <a:off x="1714500" y="4786313"/>
            <a:ext cx="1295400" cy="523875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FF373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TV aberta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15,9%</a:t>
            </a:r>
            <a:endParaRPr lang="pt-BR" sz="1400" b="1" dirty="0">
              <a:cs typeface="Times New Roman" pitchFamily="18" charset="0"/>
            </a:endParaRPr>
          </a:p>
        </p:txBody>
      </p:sp>
      <p:sp>
        <p:nvSpPr>
          <p:cNvPr id="20492" name="Text Box 6"/>
          <p:cNvSpPr txBox="1">
            <a:spLocks noChangeArrowheads="1"/>
          </p:cNvSpPr>
          <p:nvPr/>
        </p:nvSpPr>
        <p:spPr bwMode="auto">
          <a:xfrm>
            <a:off x="5715008" y="3786190"/>
            <a:ext cx="1223963" cy="523875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rgbClr val="5151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Rádio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31,3%</a:t>
            </a:r>
            <a:endParaRPr lang="pt-BR" sz="1400" b="1" dirty="0"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00125" y="3714750"/>
            <a:ext cx="1500188" cy="523875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Internet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1,0%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71813" y="5572125"/>
            <a:ext cx="1500187" cy="523875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TV fechada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2,0%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1518" name="Text Box 27"/>
          <p:cNvSpPr txBox="1">
            <a:spLocks noChangeArrowheads="1"/>
          </p:cNvSpPr>
          <p:nvPr/>
        </p:nvSpPr>
        <p:spPr bwMode="auto">
          <a:xfrm>
            <a:off x="714375" y="5589588"/>
            <a:ext cx="2071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Exercício 2013</a:t>
            </a:r>
          </a:p>
          <a:p>
            <a:pPr eaLnBrk="0" hangingPunct="0"/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Base: 817 veículos (universo)</a:t>
            </a:r>
            <a:endParaRPr lang="pt-BR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860032" y="2042608"/>
            <a:ext cx="1656184" cy="9543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508104" y="3554776"/>
            <a:ext cx="1656184" cy="9543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93700" y="215642"/>
            <a:ext cx="87503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pt-BR" sz="2500" dirty="0">
                <a:latin typeface="Arial Black" pitchFamily="34" charset="0"/>
              </a:rPr>
              <a:t>Nível de </a:t>
            </a:r>
            <a:r>
              <a:rPr kumimoji="1" lang="pt-BR" sz="2500" dirty="0" smtClean="0">
                <a:latin typeface="Arial Black" pitchFamily="34" charset="0"/>
              </a:rPr>
              <a:t>emprego nos veículos – por meio</a:t>
            </a:r>
            <a:endParaRPr kumimoji="1" lang="pt-BR" sz="25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85918" y="1357298"/>
            <a:ext cx="6991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9672" y="836712"/>
            <a:ext cx="6460860" cy="7848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00FF"/>
                </a:solidFill>
                <a:latin typeface="HandelGotDBol" pitchFamily="34" charset="0"/>
              </a:rPr>
              <a:t>9,2 </a:t>
            </a:r>
            <a:r>
              <a:rPr lang="pt-BR" sz="2400" b="1" dirty="0">
                <a:solidFill>
                  <a:srgbClr val="0000FF"/>
                </a:solidFill>
                <a:latin typeface="HandelGotDBol" pitchFamily="34" charset="0"/>
              </a:rPr>
              <a:t>mil funcionários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FFFF"/>
                </a:solidFill>
                <a:latin typeface="HandelGotDBol" pitchFamily="34" charset="0"/>
              </a:rPr>
              <a:t>Empregados nos veículos desses meios, no final de dezembro de </a:t>
            </a:r>
            <a:r>
              <a:rPr lang="pt-BR" sz="1400" b="1" dirty="0" smtClean="0">
                <a:solidFill>
                  <a:srgbClr val="FFFFFF"/>
                </a:solidFill>
                <a:latin typeface="HandelGotDBol" pitchFamily="34" charset="0"/>
              </a:rPr>
              <a:t>2013</a:t>
            </a:r>
            <a:endParaRPr lang="pt-BR" sz="1400" b="1" dirty="0">
              <a:solidFill>
                <a:srgbClr val="FFFFFF"/>
              </a:solidFill>
              <a:latin typeface="HandelGotDBol" pitchFamily="34" charset="0"/>
            </a:endParaRPr>
          </a:p>
        </p:txBody>
      </p:sp>
      <p:sp>
        <p:nvSpPr>
          <p:cNvPr id="21518" name="Text Box 27"/>
          <p:cNvSpPr txBox="1">
            <a:spLocks noChangeArrowheads="1"/>
          </p:cNvSpPr>
          <p:nvPr/>
        </p:nvSpPr>
        <p:spPr bwMode="auto">
          <a:xfrm>
            <a:off x="714375" y="5589588"/>
            <a:ext cx="2071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Exercício 2013</a:t>
            </a:r>
          </a:p>
          <a:p>
            <a:pPr eaLnBrk="0" hangingPunct="0"/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Base: 817 veículos (universo)</a:t>
            </a:r>
            <a:endParaRPr lang="pt-BR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71625" y="2214563"/>
            <a:ext cx="1428750" cy="738664"/>
          </a:xfrm>
          <a:prstGeom prst="rect">
            <a:avLst/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00B0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Mídia exterior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6,0%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556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062538" y="2190750"/>
            <a:ext cx="1295400" cy="738664"/>
          </a:xfrm>
          <a:prstGeom prst="rect">
            <a:avLst/>
          </a:prstGeom>
          <a:gradFill rotWithShape="1">
            <a:gsLst>
              <a:gs pos="0">
                <a:srgbClr val="FFFF8B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 dirty="0">
                <a:cs typeface="Times New Roman" pitchFamily="18" charset="0"/>
              </a:rPr>
              <a:t>Jornal</a:t>
            </a:r>
          </a:p>
          <a:p>
            <a:pPr algn="ctr" eaLnBrk="0" hangingPunct="0"/>
            <a:r>
              <a:rPr lang="pt-BR" sz="1400" b="1" dirty="0" smtClean="0">
                <a:cs typeface="Times New Roman" pitchFamily="18" charset="0"/>
              </a:rPr>
              <a:t>40,6%</a:t>
            </a:r>
          </a:p>
          <a:p>
            <a:pPr algn="ctr" eaLnBrk="0" hangingPunct="0"/>
            <a:r>
              <a:rPr lang="pt-BR" sz="1400" b="1" dirty="0" smtClean="0">
                <a:cs typeface="Times New Roman" pitchFamily="18" charset="0"/>
              </a:rPr>
              <a:t>3.730</a:t>
            </a:r>
            <a:endParaRPr lang="pt-BR" sz="1400" b="1" dirty="0"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285875" y="2928938"/>
            <a:ext cx="1214438" cy="738664"/>
          </a:xfrm>
          <a:prstGeom prst="rect">
            <a:avLst/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rgbClr val="D8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Revista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3,1%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289</a:t>
            </a:r>
            <a:endParaRPr lang="pt-BR" sz="1400" b="1" dirty="0"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14500" y="4786313"/>
            <a:ext cx="1295400" cy="738664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FF373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TV aberta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15,9%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1.466</a:t>
            </a:r>
            <a:endParaRPr lang="pt-BR" sz="1400" b="1" dirty="0">
              <a:cs typeface="Times New Roman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715008" y="3786190"/>
            <a:ext cx="1223963" cy="738664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rgbClr val="5151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Rádio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31,3%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2.880</a:t>
            </a:r>
            <a:endParaRPr lang="pt-BR" sz="1400" b="1" dirty="0"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000125" y="3714750"/>
            <a:ext cx="1500188" cy="738664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Internet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1,0%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92</a:t>
            </a:r>
            <a:endParaRPr lang="pt-BR" sz="1400" b="1" dirty="0">
              <a:cs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071813" y="5572125"/>
            <a:ext cx="1500187" cy="738664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TV fechada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2,0%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182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3700" y="215642"/>
            <a:ext cx="87503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pt-BR" sz="2500" dirty="0">
                <a:latin typeface="Arial Black" pitchFamily="34" charset="0"/>
              </a:rPr>
              <a:t>Nível de </a:t>
            </a:r>
            <a:r>
              <a:rPr kumimoji="1" lang="pt-BR" sz="2500" dirty="0" smtClean="0">
                <a:latin typeface="Arial Black" pitchFamily="34" charset="0"/>
              </a:rPr>
              <a:t>emprego nos veículos – por meio</a:t>
            </a:r>
            <a:endParaRPr kumimoji="1" lang="pt-BR" sz="25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95516" y="908720"/>
            <a:ext cx="6460860" cy="7848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00FF"/>
                </a:solidFill>
                <a:latin typeface="HandelGotDBol" pitchFamily="34" charset="0"/>
              </a:rPr>
              <a:t>9,2 </a:t>
            </a:r>
            <a:r>
              <a:rPr lang="pt-BR" sz="2400" b="1" dirty="0">
                <a:solidFill>
                  <a:srgbClr val="0000FF"/>
                </a:solidFill>
                <a:latin typeface="HandelGotDBol" pitchFamily="34" charset="0"/>
              </a:rPr>
              <a:t>mil funcionários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FFFF"/>
                </a:solidFill>
                <a:latin typeface="HandelGotDBol" pitchFamily="34" charset="0"/>
              </a:rPr>
              <a:t>Empregados nos veículos em cada região, no final de dezembro de </a:t>
            </a:r>
            <a:r>
              <a:rPr lang="pt-BR" sz="1400" b="1" dirty="0" smtClean="0">
                <a:solidFill>
                  <a:srgbClr val="FFFFFF"/>
                </a:solidFill>
                <a:latin typeface="HandelGotDBol" pitchFamily="34" charset="0"/>
              </a:rPr>
              <a:t>2013</a:t>
            </a:r>
            <a:endParaRPr lang="pt-BR" sz="1400" b="1" dirty="0">
              <a:solidFill>
                <a:srgbClr val="FFFFFF"/>
              </a:solidFill>
              <a:latin typeface="HandelGotDBol" pitchFamily="34" charset="0"/>
            </a:endParaRPr>
          </a:p>
        </p:txBody>
      </p:sp>
      <p:pic>
        <p:nvPicPr>
          <p:cNvPr id="22534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785938"/>
            <a:ext cx="6072187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488" y="2600319"/>
            <a:ext cx="1285884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Oeste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24,7%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643570" y="2028815"/>
            <a:ext cx="1285884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15,0%</a:t>
            </a:r>
            <a:endPara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215074" y="2886071"/>
            <a:ext cx="1285884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18,5%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419449" y="4814897"/>
            <a:ext cx="1285884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11,4 </a:t>
            </a: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633763" y="3660085"/>
            <a:ext cx="1492738" cy="73866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Gde</a:t>
            </a: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Florianópolis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24,1 </a:t>
            </a: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072066" y="3814765"/>
            <a:ext cx="1428760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Serra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6,3 </a:t>
            </a: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714375" y="5589588"/>
            <a:ext cx="2071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Exercício 2013</a:t>
            </a:r>
          </a:p>
          <a:p>
            <a:pPr eaLnBrk="0" hangingPunct="0"/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Base: 817 veículos (universo)</a:t>
            </a:r>
            <a:endParaRPr lang="pt-BR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699792" y="2402648"/>
            <a:ext cx="1656184" cy="9543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588224" y="3554776"/>
            <a:ext cx="1656184" cy="9543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93700" y="215642"/>
            <a:ext cx="87503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pt-BR" sz="2500" dirty="0">
                <a:latin typeface="Arial Black" pitchFamily="34" charset="0"/>
              </a:rPr>
              <a:t>Nível de </a:t>
            </a:r>
            <a:r>
              <a:rPr kumimoji="1" lang="pt-BR" sz="2500" dirty="0" smtClean="0">
                <a:latin typeface="Arial Black" pitchFamily="34" charset="0"/>
              </a:rPr>
              <a:t>emprego nos veículos – por região</a:t>
            </a:r>
            <a:endParaRPr kumimoji="1" lang="pt-BR" sz="25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icture 9"/>
          <p:cNvSpPr>
            <a:spLocks noChangeAspect="1" noChangeArrowheads="1"/>
          </p:cNvSpPr>
          <p:nvPr/>
        </p:nvSpPr>
        <p:spPr bwMode="auto">
          <a:xfrm>
            <a:off x="785813" y="1216025"/>
            <a:ext cx="835818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55576" y="430649"/>
            <a:ext cx="8316416" cy="105413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pt-BR" sz="2500" dirty="0" smtClean="0">
                <a:solidFill>
                  <a:srgbClr val="000000"/>
                </a:solidFill>
                <a:latin typeface="Arial Black" pitchFamily="34" charset="0"/>
              </a:rPr>
              <a:t>MERCADO DA VEICULAÇÃO PUBLICITÁRIA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pt-BR" sz="2500" dirty="0" smtClean="0">
                <a:solidFill>
                  <a:srgbClr val="000000"/>
                </a:solidFill>
                <a:latin typeface="Arial Black" pitchFamily="34" charset="0"/>
              </a:rPr>
              <a:t>EM SANTA CATARINA, EM 2013</a:t>
            </a:r>
            <a:endParaRPr kumimoji="1" lang="en-US" sz="25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827584" y="1794296"/>
            <a:ext cx="81369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2300" indent="-265113" algn="ctr" eaLnBrk="0" hangingPunct="0">
              <a:lnSpc>
                <a:spcPct val="150000"/>
              </a:lnSpc>
            </a:pP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Esta pesquisa, realizada pelo Instituto MAPA, levanta o</a:t>
            </a:r>
          </a:p>
          <a:p>
            <a:pPr marL="622300" indent="-265113" algn="ctr" eaLnBrk="0" hangingPunct="0">
              <a:lnSpc>
                <a:spcPct val="150000"/>
              </a:lnSpc>
            </a:pPr>
            <a:r>
              <a:rPr lang="pt-BR" b="1" u="sng" dirty="0" smtClean="0">
                <a:solidFill>
                  <a:srgbClr val="000000"/>
                </a:solidFill>
                <a:cs typeface="Arial" pitchFamily="34" charset="0"/>
              </a:rPr>
              <a:t>volume de faturamento com </a:t>
            </a:r>
            <a:r>
              <a:rPr lang="pt-B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VEICULAÇÃO PUBLICITÁRIA</a:t>
            </a: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,</a:t>
            </a:r>
          </a:p>
          <a:p>
            <a:pPr marL="622300" indent="-265113" algn="ctr" eaLnBrk="0" hangingPunct="0">
              <a:lnSpc>
                <a:spcPct val="150000"/>
              </a:lnSpc>
            </a:pP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junto aos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veículos de comunicação </a:t>
            </a: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dos meios:</a:t>
            </a:r>
          </a:p>
          <a:p>
            <a:pPr marL="622300" indent="-265113" algn="ctr" eaLnBrk="0" hangingPunct="0">
              <a:lnSpc>
                <a:spcPct val="150000"/>
              </a:lnSpc>
            </a:pP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Televisão (aberta e fechada), Rádio, Jornal, Revista, Mídia exterior e Internet,</a:t>
            </a:r>
          </a:p>
          <a:p>
            <a:pPr marL="622300" indent="-265113" algn="ctr" eaLnBrk="0" hangingPunct="0">
              <a:lnSpc>
                <a:spcPct val="150000"/>
              </a:lnSpc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sediados em Santa Catarina</a:t>
            </a: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622300" indent="-265113" algn="ctr" eaLnBrk="0" hangingPunct="0">
              <a:lnSpc>
                <a:spcPct val="150000"/>
              </a:lnSpc>
            </a:pPr>
            <a:endParaRPr lang="pt-BR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622300" indent="-265113" algn="ctr" eaLnBrk="0" hangingPunct="0">
              <a:lnSpc>
                <a:spcPct val="150000"/>
              </a:lnSpc>
            </a:pPr>
            <a:endParaRPr lang="pt-BR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622300" indent="-265113" algn="ctr" eaLnBrk="0" hangingPunct="0">
              <a:lnSpc>
                <a:spcPct val="150000"/>
              </a:lnSpc>
            </a:pP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No décimo ano consecutivo de sua realização,</a:t>
            </a:r>
          </a:p>
          <a:p>
            <a:pPr marL="622300" indent="-265113" algn="ctr" eaLnBrk="0" hangingPunct="0">
              <a:lnSpc>
                <a:spcPct val="150000"/>
              </a:lnSpc>
            </a:pP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esta edição 2014 cobre os dados de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95516" y="908720"/>
            <a:ext cx="6460860" cy="7848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00FF"/>
                </a:solidFill>
                <a:latin typeface="HandelGotDBol" pitchFamily="34" charset="0"/>
              </a:rPr>
              <a:t>9,2 </a:t>
            </a:r>
            <a:r>
              <a:rPr lang="pt-BR" sz="2400" b="1" dirty="0">
                <a:solidFill>
                  <a:srgbClr val="0000FF"/>
                </a:solidFill>
                <a:latin typeface="HandelGotDBol" pitchFamily="34" charset="0"/>
              </a:rPr>
              <a:t>mil funcionários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FFFF"/>
                </a:solidFill>
                <a:latin typeface="HandelGotDBol" pitchFamily="34" charset="0"/>
              </a:rPr>
              <a:t>Empregados nos veículos em cada região, no final de dezembro de </a:t>
            </a:r>
            <a:r>
              <a:rPr lang="pt-BR" sz="1400" b="1" dirty="0" smtClean="0">
                <a:solidFill>
                  <a:srgbClr val="FFFFFF"/>
                </a:solidFill>
                <a:latin typeface="HandelGotDBol" pitchFamily="34" charset="0"/>
              </a:rPr>
              <a:t>2013</a:t>
            </a:r>
            <a:endParaRPr lang="pt-BR" sz="1400" b="1" dirty="0">
              <a:solidFill>
                <a:srgbClr val="FFFFFF"/>
              </a:solidFill>
              <a:latin typeface="HandelGotDBol" pitchFamily="34" charset="0"/>
            </a:endParaRPr>
          </a:p>
        </p:txBody>
      </p:sp>
      <p:pic>
        <p:nvPicPr>
          <p:cNvPr id="22534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785938"/>
            <a:ext cx="6072187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714375" y="5589588"/>
            <a:ext cx="2071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Exercício 2013</a:t>
            </a:r>
          </a:p>
          <a:p>
            <a:pPr eaLnBrk="0" hangingPunct="0"/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Base: 817 veículos (universo)</a:t>
            </a:r>
            <a:endParaRPr lang="pt-BR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86050" y="2571744"/>
            <a:ext cx="1285884" cy="73866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Oeste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24,7%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2.271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643570" y="2028815"/>
            <a:ext cx="1285884" cy="73866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15,0%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1.382</a:t>
            </a:r>
            <a:endPara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215074" y="2886071"/>
            <a:ext cx="1285884" cy="73866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18,5%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1.697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419449" y="4814897"/>
            <a:ext cx="1285884" cy="73866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11,4 %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1.052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651162" y="3571876"/>
            <a:ext cx="1492738" cy="95410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Gde</a:t>
            </a: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Florianópolis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24,1 %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2.213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072066" y="3814765"/>
            <a:ext cx="1428760" cy="73866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Serra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6,3 %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580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93700" y="215642"/>
            <a:ext cx="87503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pt-BR" sz="2500" dirty="0">
                <a:latin typeface="Arial Black" pitchFamily="34" charset="0"/>
              </a:rPr>
              <a:t>Nível de </a:t>
            </a:r>
            <a:r>
              <a:rPr kumimoji="1" lang="pt-BR" sz="2500" dirty="0" smtClean="0">
                <a:latin typeface="Arial Black" pitchFamily="34" charset="0"/>
              </a:rPr>
              <a:t>emprego nos veículos – por região</a:t>
            </a:r>
            <a:endParaRPr kumimoji="1" lang="pt-BR" sz="25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8300" y="33338"/>
            <a:ext cx="87503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Expectativas para </a:t>
            </a:r>
            <a:r>
              <a:rPr kumimoji="1" lang="pt-BR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2014</a:t>
            </a:r>
            <a:endParaRPr kumimoji="1" lang="pt-BR" sz="2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3568" y="506536"/>
            <a:ext cx="8460432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  <a:latin typeface="HandelGotDBol" pitchFamily="34" charset="0"/>
              </a:rPr>
              <a:t>Expectativas de faturamento </a:t>
            </a:r>
            <a:r>
              <a:rPr lang="pt-BR" sz="2000" b="1" dirty="0" smtClean="0">
                <a:solidFill>
                  <a:schemeClr val="tx1"/>
                </a:solidFill>
                <a:latin typeface="HandelGotDBol" pitchFamily="34" charset="0"/>
              </a:rPr>
              <a:t>com veiculação </a:t>
            </a:r>
            <a:r>
              <a:rPr lang="pt-BR" sz="2000" b="1" dirty="0">
                <a:solidFill>
                  <a:schemeClr val="tx1"/>
                </a:solidFill>
                <a:latin typeface="HandelGotDBol" pitchFamily="34" charset="0"/>
              </a:rPr>
              <a:t>publicitária em SC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01180" y="5572140"/>
            <a:ext cx="538566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HandelGotDBol" pitchFamily="34" charset="0"/>
              </a:rPr>
              <a:t>Estimativa para </a:t>
            </a:r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  <a:latin typeface="HandelGotDBol" pitchFamily="34" charset="0"/>
              </a:rPr>
              <a:t>2014 </a:t>
            </a: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HandelGotDBol" pitchFamily="34" charset="0"/>
              </a:rPr>
              <a:t>com base nestas expectativas: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HandelGotDBol" pitchFamily="34" charset="0"/>
              </a:rPr>
              <a:t>R$ </a:t>
            </a:r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  <a:latin typeface="HandelGotDBol" pitchFamily="34" charset="0"/>
              </a:rPr>
              <a:t>1,282 </a:t>
            </a: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HandelGotDBol" pitchFamily="34" charset="0"/>
              </a:rPr>
              <a:t>bilhões </a:t>
            </a: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HandelGotDBol" pitchFamily="34" charset="0"/>
              </a:rPr>
              <a:t>(+ </a:t>
            </a:r>
            <a:r>
              <a:rPr lang="pt-BR" sz="2000" b="1" dirty="0" smtClean="0">
                <a:solidFill>
                  <a:schemeClr val="bg1">
                    <a:lumMod val="95000"/>
                  </a:schemeClr>
                </a:solidFill>
                <a:latin typeface="HandelGotDBol" pitchFamily="34" charset="0"/>
              </a:rPr>
              <a:t>8,43%)</a:t>
            </a:r>
            <a:endParaRPr lang="pt-BR" sz="2000" b="1" dirty="0">
              <a:solidFill>
                <a:schemeClr val="bg1">
                  <a:lumMod val="95000"/>
                </a:schemeClr>
              </a:solidFill>
              <a:latin typeface="HandelGotDBol" pitchFamily="34" charset="0"/>
            </a:endParaRPr>
          </a:p>
        </p:txBody>
      </p:sp>
      <p:sp>
        <p:nvSpPr>
          <p:cNvPr id="23562" name="CaixaDeTexto 10"/>
          <p:cNvSpPr txBox="1">
            <a:spLocks noChangeArrowheads="1"/>
          </p:cNvSpPr>
          <p:nvPr/>
        </p:nvSpPr>
        <p:spPr bwMode="auto">
          <a:xfrm>
            <a:off x="1403648" y="4725144"/>
            <a:ext cx="2214563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/>
              <a:t>% de veículos que prevêem cada situação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714348" y="564357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Exercício </a:t>
            </a:r>
            <a:r>
              <a:rPr lang="pt-BR" sz="1000" b="1" dirty="0" smtClean="0">
                <a:solidFill>
                  <a:srgbClr val="000000"/>
                </a:solidFill>
                <a:cs typeface="Times New Roman" pitchFamily="18" charset="0"/>
              </a:rPr>
              <a:t>2013</a:t>
            </a:r>
            <a:endParaRPr lang="pt-BR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Base: </a:t>
            </a:r>
            <a:r>
              <a:rPr lang="pt-BR" sz="1200" b="1" dirty="0" smtClean="0">
                <a:solidFill>
                  <a:srgbClr val="000000"/>
                </a:solidFill>
                <a:cs typeface="Times New Roman" pitchFamily="18" charset="0"/>
              </a:rPr>
              <a:t>281 </a:t>
            </a:r>
            <a:r>
              <a:rPr lang="pt-BR" sz="1200" b="1" dirty="0">
                <a:solidFill>
                  <a:srgbClr val="000000"/>
                </a:solidFill>
                <a:cs typeface="Times New Roman" pitchFamily="18" charset="0"/>
              </a:rPr>
              <a:t>veículos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34502"/>
            <a:ext cx="6191670" cy="37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331640" y="1105580"/>
            <a:ext cx="72008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O mercado </a:t>
            </a:r>
            <a:r>
              <a:rPr lang="pt-BR" sz="1600" b="1" dirty="0" smtClean="0"/>
              <a:t>mostra-se </a:t>
            </a:r>
            <a:r>
              <a:rPr lang="pt-BR" sz="1600" b="1" dirty="0" smtClean="0"/>
              <a:t>otimista com relação a 2014: em 96% dos veículos de comunicação existe uma previsão de aumento do faturamento proveniente de veiculação publicitária, em relação a 2013.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14375" y="0"/>
            <a:ext cx="84296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099" name="Imagem 5" descr="logos.gif"/>
          <p:cNvPicPr>
            <a:picLocks noChangeAspect="1"/>
          </p:cNvPicPr>
          <p:nvPr/>
        </p:nvPicPr>
        <p:blipFill>
          <a:blip r:embed="rId3" cstate="print"/>
          <a:srcRect l="39461" b="48207"/>
          <a:stretch>
            <a:fillRect/>
          </a:stretch>
        </p:blipFill>
        <p:spPr bwMode="auto">
          <a:xfrm>
            <a:off x="6430963" y="4572000"/>
            <a:ext cx="24447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0" y="6746"/>
            <a:ext cx="5500688" cy="6878638"/>
            <a:chOff x="-1" y="0"/>
            <a:chExt cx="5500695" cy="6877878"/>
          </a:xfrm>
        </p:grpSpPr>
        <p:pic>
          <p:nvPicPr>
            <p:cNvPr id="4110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50000" t="7870" r="5469" b="723"/>
            <a:stretch>
              <a:fillRect/>
            </a:stretch>
          </p:blipFill>
          <p:spPr bwMode="auto">
            <a:xfrm>
              <a:off x="-1" y="0"/>
              <a:ext cx="5500695" cy="687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Imagem 17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73634" t="70404" r="5469" b="14406"/>
            <a:stretch>
              <a:fillRect/>
            </a:stretch>
          </p:blipFill>
          <p:spPr bwMode="auto">
            <a:xfrm>
              <a:off x="2918987" y="5530519"/>
              <a:ext cx="2581292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82619" t="52361" r="17012" b="41943"/>
            <a:stretch>
              <a:fillRect/>
            </a:stretch>
          </p:blipFill>
          <p:spPr bwMode="auto">
            <a:xfrm>
              <a:off x="4282062" y="3371475"/>
              <a:ext cx="45725" cy="42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77182" t="52487" r="20505" b="40868"/>
            <a:stretch>
              <a:fillRect/>
            </a:stretch>
          </p:blipFill>
          <p:spPr bwMode="auto">
            <a:xfrm>
              <a:off x="4057870" y="3357191"/>
              <a:ext cx="285752" cy="50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tângulo 12"/>
          <p:cNvSpPr/>
          <p:nvPr/>
        </p:nvSpPr>
        <p:spPr>
          <a:xfrm>
            <a:off x="5000625" y="3128963"/>
            <a:ext cx="1143000" cy="357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b="1" dirty="0"/>
          </a:p>
        </p:txBody>
      </p:sp>
      <p:pic>
        <p:nvPicPr>
          <p:cNvPr id="4102" name="Imagem 4" descr="logos.gif"/>
          <p:cNvPicPr>
            <a:picLocks noChangeAspect="1"/>
          </p:cNvPicPr>
          <p:nvPr/>
        </p:nvPicPr>
        <p:blipFill>
          <a:blip r:embed="rId3" cstate="print"/>
          <a:srcRect l="35258" t="64742" r="50851"/>
          <a:stretch>
            <a:fillRect/>
          </a:stretch>
        </p:blipFill>
        <p:spPr bwMode="auto">
          <a:xfrm>
            <a:off x="5961063" y="5316538"/>
            <a:ext cx="928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Imagem 4" descr="logos.gif"/>
          <p:cNvPicPr>
            <a:picLocks noChangeAspect="1"/>
          </p:cNvPicPr>
          <p:nvPr/>
        </p:nvPicPr>
        <p:blipFill>
          <a:blip r:embed="rId3" cstate="print"/>
          <a:srcRect t="64742" r="80768"/>
          <a:stretch>
            <a:fillRect/>
          </a:stretch>
        </p:blipFill>
        <p:spPr bwMode="auto">
          <a:xfrm>
            <a:off x="4016375" y="5387975"/>
            <a:ext cx="12858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Imagem 6" descr="logos.gif"/>
          <p:cNvPicPr>
            <a:picLocks noChangeAspect="1"/>
          </p:cNvPicPr>
          <p:nvPr/>
        </p:nvPicPr>
        <p:blipFill>
          <a:blip r:embed="rId3" cstate="print"/>
          <a:srcRect l="50671" t="64742" r="15912"/>
          <a:stretch>
            <a:fillRect/>
          </a:stretch>
        </p:blipFill>
        <p:spPr bwMode="auto">
          <a:xfrm>
            <a:off x="6767513" y="6030913"/>
            <a:ext cx="22336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2938" y="5505450"/>
            <a:ext cx="12509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5" descr="logo_sert-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3688" y="5316538"/>
            <a:ext cx="571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Imagem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9450" y="5495925"/>
            <a:ext cx="828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3321050" y="3357563"/>
            <a:ext cx="110807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09" name="CaixaDeTexto 15"/>
          <p:cNvSpPr txBox="1">
            <a:spLocks noChangeArrowheads="1"/>
          </p:cNvSpPr>
          <p:nvPr/>
        </p:nvSpPr>
        <p:spPr bwMode="auto">
          <a:xfrm>
            <a:off x="2051720" y="3318817"/>
            <a:ext cx="3312368" cy="8309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solidFill>
                  <a:srgbClr val="FF3300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10ª edição - 2014</a:t>
            </a:r>
            <a:endParaRPr lang="pt-BR" sz="4800" dirty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P:\Clientes_2014\3-14 ACAERT - Mercado da Veiculação Publicitária\Folders 2014\2013-14 - Folder-Informativo VERS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Grupo 15"/>
          <p:cNvGrpSpPr>
            <a:grpSpLocks/>
          </p:cNvGrpSpPr>
          <p:nvPr/>
        </p:nvGrpSpPr>
        <p:grpSpPr bwMode="auto">
          <a:xfrm>
            <a:off x="-36512" y="6746"/>
            <a:ext cx="4707632" cy="6878638"/>
            <a:chOff x="-1" y="0"/>
            <a:chExt cx="5500695" cy="6877878"/>
          </a:xfrm>
        </p:grpSpPr>
        <p:pic>
          <p:nvPicPr>
            <p:cNvPr id="20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50000" t="7870" r="5469" b="723"/>
            <a:stretch>
              <a:fillRect/>
            </a:stretch>
          </p:blipFill>
          <p:spPr bwMode="auto">
            <a:xfrm>
              <a:off x="-1" y="0"/>
              <a:ext cx="5500695" cy="687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agem 17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73634" t="70404" r="5469" b="14406"/>
            <a:stretch>
              <a:fillRect/>
            </a:stretch>
          </p:blipFill>
          <p:spPr bwMode="auto">
            <a:xfrm>
              <a:off x="2918987" y="5530519"/>
              <a:ext cx="2581292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82619" t="52361" r="17012" b="41943"/>
            <a:stretch>
              <a:fillRect/>
            </a:stretch>
          </p:blipFill>
          <p:spPr bwMode="auto">
            <a:xfrm>
              <a:off x="4282062" y="3371475"/>
              <a:ext cx="45725" cy="42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m 16" descr="FC-037-10 FOLDER INSTITUTO MAPA_FRENTE_Versao2.jpg"/>
            <p:cNvPicPr>
              <a:picLocks noChangeAspect="1"/>
            </p:cNvPicPr>
            <p:nvPr/>
          </p:nvPicPr>
          <p:blipFill>
            <a:blip r:embed="rId4" cstate="print"/>
            <a:srcRect l="77182" t="52487" r="20505" b="40868"/>
            <a:stretch>
              <a:fillRect/>
            </a:stretch>
          </p:blipFill>
          <p:spPr bwMode="auto">
            <a:xfrm>
              <a:off x="4057870" y="3357191"/>
              <a:ext cx="285752" cy="50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CaixaDeTexto 15"/>
          <p:cNvSpPr txBox="1">
            <a:spLocks noChangeArrowheads="1"/>
          </p:cNvSpPr>
          <p:nvPr/>
        </p:nvSpPr>
        <p:spPr bwMode="auto">
          <a:xfrm>
            <a:off x="1691680" y="-27384"/>
            <a:ext cx="2952328" cy="68853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4400" dirty="0" smtClean="0">
                <a:solidFill>
                  <a:srgbClr val="FF3300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10ª edição</a:t>
            </a:r>
          </a:p>
          <a:p>
            <a:pPr algn="ctr"/>
            <a:r>
              <a:rPr lang="pt-BR" sz="4400" dirty="0" smtClean="0">
                <a:solidFill>
                  <a:srgbClr val="FF3300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2014</a:t>
            </a: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 smtClean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sz="4400" dirty="0">
              <a:solidFill>
                <a:srgbClr val="FF3300"/>
              </a:solidFill>
              <a:latin typeface="Haettenschweiler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63688" y="5473005"/>
            <a:ext cx="3915005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 agradecimento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especial </a:t>
            </a:r>
            <a:b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aos 281 veículos de comunicação que contribuíram para o sucesso desta pesquisa. </a:t>
            </a:r>
            <a:endParaRPr lang="pt-BR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icture 9"/>
          <p:cNvSpPr>
            <a:spLocks noChangeAspect="1" noChangeArrowheads="1"/>
          </p:cNvSpPr>
          <p:nvPr/>
        </p:nvSpPr>
        <p:spPr bwMode="auto">
          <a:xfrm>
            <a:off x="785813" y="1216025"/>
            <a:ext cx="835818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93700" y="214313"/>
            <a:ext cx="87503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METODOLOGIA</a:t>
            </a:r>
            <a:endParaRPr kumimoji="1" lang="en-US" sz="2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57250" y="785813"/>
            <a:ext cx="7858125" cy="278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900" dirty="0">
                <a:latin typeface="Arial" pitchFamily="34" charset="0"/>
                <a:cs typeface="Arial" pitchFamily="34" charset="0"/>
              </a:rPr>
              <a:t>Pesquisa quantitativa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300" u="sng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>
                <a:latin typeface="Arial" pitchFamily="34" charset="0"/>
                <a:cs typeface="Arial" pitchFamily="34" charset="0"/>
              </a:rPr>
              <a:t>Universo considerado:   </a:t>
            </a:r>
            <a:r>
              <a:rPr lang="pt-BR" sz="2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817</a:t>
            </a:r>
            <a:r>
              <a:rPr lang="pt-B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veículos atuantes e sediados em SC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>
                <a:latin typeface="Arial" pitchFamily="34" charset="0"/>
                <a:cs typeface="Arial" pitchFamily="34" charset="0"/>
              </a:rPr>
              <a:t>Coleta de dados:  março a maio de 2014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>
                <a:latin typeface="Arial" pitchFamily="34" charset="0"/>
                <a:cs typeface="Arial" pitchFamily="34" charset="0"/>
              </a:rPr>
              <a:t>Questionários de auto-preenchimento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Com estimativas dos dados dos não respondentes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>
                <a:latin typeface="Arial" pitchFamily="34" charset="0"/>
                <a:cs typeface="Arial" pitchFamily="34" charset="0"/>
              </a:rPr>
              <a:t>para obtenção do volume total de investimentos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907704" y="3501008"/>
            <a:ext cx="6000792" cy="12858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Amostra final (retorno obtido)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281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veículos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Detentores de </a:t>
            </a: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81%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 faturamento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estimado para o universo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500313" y="5000625"/>
            <a:ext cx="4786312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Bases para estimativas dos não respondentes:</a:t>
            </a:r>
          </a:p>
          <a:p>
            <a:pPr marL="342900" indent="-165100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300" dirty="0">
              <a:latin typeface="Arial" pitchFamily="34" charset="0"/>
              <a:cs typeface="Arial" pitchFamily="34" charset="0"/>
            </a:endParaRPr>
          </a:p>
          <a:p>
            <a:pPr marL="342900" indent="-165100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meio</a:t>
            </a:r>
          </a:p>
          <a:p>
            <a:pPr marL="342900" indent="-165100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porte</a:t>
            </a:r>
          </a:p>
          <a:p>
            <a:pPr marL="342900" indent="-165100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região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189413" y="5000625"/>
            <a:ext cx="3240087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165100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165100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respostas em anos anteriores</a:t>
            </a:r>
          </a:p>
          <a:p>
            <a:pPr marL="342900" indent="-165100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crescimento médio do meio</a:t>
            </a:r>
          </a:p>
          <a:p>
            <a:pPr marL="342900" indent="-165100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nº de funcionários</a:t>
            </a:r>
          </a:p>
          <a:p>
            <a:pPr marL="342900" indent="-165100" algn="ctr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3700" y="66675"/>
            <a:ext cx="87503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500" dirty="0">
                <a:solidFill>
                  <a:srgbClr val="000000"/>
                </a:solidFill>
                <a:latin typeface="Arial Black" pitchFamily="34" charset="0"/>
              </a:rPr>
              <a:t>Valor da Veiculação Publicitária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500" dirty="0">
                <a:solidFill>
                  <a:srgbClr val="000000"/>
                </a:solidFill>
                <a:latin typeface="Arial Black" pitchFamily="34" charset="0"/>
              </a:rPr>
              <a:t>em Santa Catarina em 2013</a:t>
            </a:r>
          </a:p>
        </p:txBody>
      </p:sp>
      <p:sp>
        <p:nvSpPr>
          <p:cNvPr id="8199" name="Text Box 27"/>
          <p:cNvSpPr txBox="1">
            <a:spLocks noChangeArrowheads="1"/>
          </p:cNvSpPr>
          <p:nvPr/>
        </p:nvSpPr>
        <p:spPr bwMode="auto">
          <a:xfrm>
            <a:off x="714375" y="5743575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>
                <a:solidFill>
                  <a:srgbClr val="000000"/>
                </a:solidFill>
                <a:cs typeface="Times New Roman" pitchFamily="18" charset="0"/>
              </a:rPr>
              <a:t>Exercício 2013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27584" y="1746389"/>
            <a:ext cx="8136904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2300" indent="-265113" algn="ctr" eaLnBrk="0" hangingPunct="0">
              <a:lnSpc>
                <a:spcPct val="150000"/>
              </a:lnSpc>
            </a:pP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Os veículos de comunicação catarinenses alcançaram</a:t>
            </a:r>
          </a:p>
          <a:p>
            <a:pPr marL="622300" indent="-265113" algn="ctr" eaLnBrk="0" hangingPunct="0">
              <a:lnSpc>
                <a:spcPct val="150000"/>
              </a:lnSpc>
            </a:pPr>
            <a:r>
              <a:rPr lang="pt-BR" sz="28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R$ 1,183 bilhão</a:t>
            </a:r>
          </a:p>
          <a:p>
            <a:pPr marL="622300" indent="-265113" algn="ctr" eaLnBrk="0" hangingPunct="0">
              <a:lnSpc>
                <a:spcPct val="150000"/>
              </a:lnSpc>
            </a:pP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de </a:t>
            </a:r>
            <a:r>
              <a:rPr lang="pt-B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faturamento com veiculação publicitária</a:t>
            </a: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, em 2013,</a:t>
            </a:r>
          </a:p>
          <a:p>
            <a:pPr marL="622300" indent="-265113" algn="ctr" eaLnBrk="0" hangingPunct="0">
              <a:lnSpc>
                <a:spcPct val="150000"/>
              </a:lnSpc>
            </a:pP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segundo estimativas do Instituto MAPA,</a:t>
            </a:r>
          </a:p>
          <a:p>
            <a:pPr marL="622300" indent="-265113" algn="ctr" eaLnBrk="0" hangingPunct="0">
              <a:lnSpc>
                <a:spcPct val="150000"/>
              </a:lnSpc>
            </a:pP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calculadas a partir dos 281 veículos respondentes</a:t>
            </a:r>
            <a:r>
              <a:rPr lang="pt-BR" sz="1600" b="1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622300" indent="-265113" algn="ctr" eaLnBrk="0" hangingPunct="0">
              <a:lnSpc>
                <a:spcPct val="150000"/>
              </a:lnSpc>
            </a:pPr>
            <a:endParaRPr lang="pt-BR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622300" indent="-265113" algn="ctr" eaLnBrk="0" hangingPunct="0">
              <a:lnSpc>
                <a:spcPct val="150000"/>
              </a:lnSpc>
            </a:pPr>
            <a:endParaRPr lang="pt-BR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622300" indent="-265113" algn="ctr" eaLnBrk="0" hangingPunct="0">
              <a:lnSpc>
                <a:spcPct val="150000"/>
              </a:lnSpc>
            </a:pPr>
            <a:r>
              <a:rPr lang="pt-BR" b="1" dirty="0" smtClean="0">
                <a:solidFill>
                  <a:srgbClr val="000000"/>
                </a:solidFill>
                <a:cs typeface="Arial" pitchFamily="34" charset="0"/>
              </a:rPr>
              <a:t>O meio TELEVISÃO detém a maior fatia desse mercado</a:t>
            </a:r>
            <a:r>
              <a:rPr lang="pt-BR" sz="1600" b="1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741" y="1349571"/>
            <a:ext cx="7119938" cy="488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3700" y="238289"/>
            <a:ext cx="87503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como este </a:t>
            </a:r>
            <a:r>
              <a:rPr kumimoji="1" lang="pt-BR" sz="25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bolo de veiculação publicitária</a:t>
            </a:r>
            <a:r>
              <a:rPr kumimoji="1" lang="pt-BR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catarinense ficou dividido entre os diferentes meios de comunicação?</a:t>
            </a:r>
            <a:endParaRPr kumimoji="1" lang="pt-BR" sz="2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29058" y="3075800"/>
            <a:ext cx="2220534" cy="8572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R$ </a:t>
            </a:r>
            <a:r>
              <a:rPr lang="pt-BR" sz="2400" dirty="0" smtClean="0">
                <a:solidFill>
                  <a:srgbClr val="0000FF"/>
                </a:solidFill>
                <a:latin typeface="Arial Black" pitchFamily="34" charset="0"/>
              </a:rPr>
              <a:t>1,183</a:t>
            </a: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bilhão</a:t>
            </a:r>
            <a:endParaRPr lang="pt-BR" sz="100" dirty="0">
              <a:solidFill>
                <a:srgbClr val="0000FF"/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</p:txBody>
      </p:sp>
      <p:sp>
        <p:nvSpPr>
          <p:cNvPr id="8199" name="Text Box 27"/>
          <p:cNvSpPr txBox="1">
            <a:spLocks noChangeArrowheads="1"/>
          </p:cNvSpPr>
          <p:nvPr/>
        </p:nvSpPr>
        <p:spPr bwMode="auto">
          <a:xfrm>
            <a:off x="714375" y="5743575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>
                <a:solidFill>
                  <a:srgbClr val="000000"/>
                </a:solidFill>
                <a:cs typeface="Times New Roman" pitchFamily="18" charset="0"/>
              </a:rPr>
              <a:t>Exercício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30099"/>
            <a:ext cx="7493026" cy="459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3700" y="66675"/>
            <a:ext cx="87503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Veiculação </a:t>
            </a:r>
            <a:r>
              <a:rPr kumimoji="1"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Publicitária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 Santa Catarina em </a:t>
            </a:r>
            <a:r>
              <a:rPr kumimoji="1" lang="pt-BR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2013 - % dos meios</a:t>
            </a:r>
            <a:endParaRPr kumimoji="1" lang="pt-BR" sz="2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28688" y="2000250"/>
            <a:ext cx="1785937" cy="646113"/>
          </a:xfrm>
          <a:prstGeom prst="rect">
            <a:avLst/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00B0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latin typeface="+mn-lt"/>
              </a:rPr>
              <a:t>MÍDIA EXTERIOR</a:t>
            </a:r>
          </a:p>
          <a:p>
            <a:pPr algn="ctr">
              <a:defRPr/>
            </a:pPr>
            <a:r>
              <a:rPr lang="pt-BR" b="1" dirty="0" smtClean="0">
                <a:latin typeface="+mn-lt"/>
              </a:rPr>
              <a:t>5,5%</a:t>
            </a:r>
            <a:endParaRPr lang="pt-BR" b="1" dirty="0">
              <a:latin typeface="+mn-lt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57224" y="4143380"/>
            <a:ext cx="1428750" cy="646112"/>
          </a:xfrm>
          <a:prstGeom prst="rect">
            <a:avLst/>
          </a:prstGeom>
          <a:gradFill rotWithShape="1">
            <a:gsLst>
              <a:gs pos="0">
                <a:srgbClr val="FFFF8B"/>
              </a:gs>
              <a:gs pos="5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JORNAL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n-lt"/>
                <a:cs typeface="Times New Roman" pitchFamily="18" charset="0"/>
              </a:rPr>
              <a:t>20,4%</a:t>
            </a:r>
            <a:endParaRPr lang="pt-BR" b="1" dirty="0">
              <a:latin typeface="+mn-lt"/>
              <a:cs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071688" y="1285875"/>
            <a:ext cx="1571625" cy="646113"/>
          </a:xfrm>
          <a:prstGeom prst="rect">
            <a:avLst/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rgbClr val="D8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REVISTA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n-lt"/>
                <a:cs typeface="Times New Roman" pitchFamily="18" charset="0"/>
              </a:rPr>
              <a:t>1,6%</a:t>
            </a:r>
            <a:endParaRPr lang="pt-BR" b="1" dirty="0">
              <a:latin typeface="+mn-lt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00938" y="2143125"/>
            <a:ext cx="1428750" cy="646113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FF373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TELEVISÃO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n-lt"/>
                <a:cs typeface="Times New Roman" pitchFamily="18" charset="0"/>
              </a:rPr>
              <a:t>52,2%</a:t>
            </a:r>
            <a:endParaRPr lang="pt-BR" b="1" dirty="0">
              <a:latin typeface="+mn-lt"/>
              <a:cs typeface="Times New Roman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429000" y="5500688"/>
            <a:ext cx="1428750" cy="64611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rgbClr val="5151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RÁDIO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n-lt"/>
                <a:cs typeface="Times New Roman" pitchFamily="18" charset="0"/>
              </a:rPr>
              <a:t>19,6%</a:t>
            </a:r>
            <a:endParaRPr lang="pt-BR" b="1" dirty="0">
              <a:latin typeface="+mn-lt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714750" y="1071563"/>
            <a:ext cx="1571625" cy="646112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INTERNET</a:t>
            </a:r>
          </a:p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0,6%</a:t>
            </a:r>
          </a:p>
        </p:txBody>
      </p:sp>
      <p:sp>
        <p:nvSpPr>
          <p:cNvPr id="9229" name="Text Box 27"/>
          <p:cNvSpPr txBox="1">
            <a:spLocks noChangeArrowheads="1"/>
          </p:cNvSpPr>
          <p:nvPr/>
        </p:nvSpPr>
        <p:spPr bwMode="auto">
          <a:xfrm>
            <a:off x="714375" y="5743575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>
                <a:solidFill>
                  <a:srgbClr val="000000"/>
                </a:solidFill>
                <a:cs typeface="Times New Roman" pitchFamily="18" charset="0"/>
              </a:rPr>
              <a:t>Exercício 2013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929058" y="2786058"/>
            <a:ext cx="2220534" cy="8572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R$ </a:t>
            </a:r>
            <a:r>
              <a:rPr lang="pt-BR" sz="2400" dirty="0" smtClean="0">
                <a:solidFill>
                  <a:srgbClr val="0000FF"/>
                </a:solidFill>
                <a:latin typeface="Arial Black" pitchFamily="34" charset="0"/>
              </a:rPr>
              <a:t>1,183</a:t>
            </a: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bilhão</a:t>
            </a:r>
            <a:endParaRPr lang="pt-BR" sz="100" dirty="0">
              <a:solidFill>
                <a:srgbClr val="0000FF"/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3779912" y="1772816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3275856" y="1844824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2699792" y="2132856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30099"/>
            <a:ext cx="7493026" cy="459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3700" y="66675"/>
            <a:ext cx="87503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Veiculação Publicitária em </a:t>
            </a:r>
            <a:r>
              <a:rPr kumimoji="1" lang="pt-B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Santa </a:t>
            </a:r>
            <a:r>
              <a:rPr kumimoji="1" lang="pt-BR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Catarina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 2013 - % dos meios subdivididos</a:t>
            </a:r>
            <a:endParaRPr kumimoji="1" lang="pt-BR" sz="2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00125" y="1854200"/>
            <a:ext cx="1785938" cy="646113"/>
          </a:xfrm>
          <a:prstGeom prst="rect">
            <a:avLst/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00B0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latin typeface="+mn-lt"/>
              </a:rPr>
              <a:t>MÍDIA EXTERIOR</a:t>
            </a:r>
          </a:p>
          <a:p>
            <a:pPr algn="ctr">
              <a:defRPr/>
            </a:pPr>
            <a:r>
              <a:rPr lang="pt-BR" b="1" dirty="0" smtClean="0">
                <a:latin typeface="+mn-lt"/>
              </a:rPr>
              <a:t>5,5%</a:t>
            </a:r>
            <a:endParaRPr lang="pt-BR" b="1" dirty="0">
              <a:latin typeface="+mn-lt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4850" y="3568700"/>
            <a:ext cx="1581150" cy="646113"/>
          </a:xfrm>
          <a:prstGeom prst="rect">
            <a:avLst/>
          </a:prstGeom>
          <a:gradFill rotWithShape="1">
            <a:gsLst>
              <a:gs pos="0">
                <a:srgbClr val="FFFF8B"/>
              </a:gs>
              <a:gs pos="5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JORNAL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n-lt"/>
                <a:cs typeface="Times New Roman" pitchFamily="18" charset="0"/>
              </a:rPr>
              <a:t>20,4%</a:t>
            </a:r>
            <a:endParaRPr lang="pt-BR" b="1" dirty="0">
              <a:latin typeface="+mn-lt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429500" y="3714750"/>
            <a:ext cx="1571625" cy="646113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FF373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TELEVISÃO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n-lt"/>
                <a:cs typeface="Times New Roman" pitchFamily="18" charset="0"/>
              </a:rPr>
              <a:t>52,2%</a:t>
            </a:r>
            <a:endParaRPr lang="pt-BR" b="1" dirty="0">
              <a:latin typeface="+mn-lt"/>
              <a:cs typeface="Times New Roman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286125" y="5500688"/>
            <a:ext cx="1366838" cy="64611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rgbClr val="5151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RÁDIO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n-lt"/>
                <a:cs typeface="Times New Roman" pitchFamily="18" charset="0"/>
              </a:rPr>
              <a:t>19,6%</a:t>
            </a:r>
            <a:endParaRPr lang="pt-BR" b="1" dirty="0">
              <a:latin typeface="+mn-lt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714750" y="1071563"/>
            <a:ext cx="1571625" cy="646112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INTERNET</a:t>
            </a:r>
          </a:p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0,6%</a:t>
            </a:r>
          </a:p>
        </p:txBody>
      </p:sp>
      <p:sp>
        <p:nvSpPr>
          <p:cNvPr id="11273" name="CaixaDeTexto 10"/>
          <p:cNvSpPr txBox="1">
            <a:spLocks noChangeArrowheads="1"/>
          </p:cNvSpPr>
          <p:nvPr/>
        </p:nvSpPr>
        <p:spPr bwMode="auto">
          <a:xfrm>
            <a:off x="2714625" y="2928938"/>
            <a:ext cx="140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rgbClr val="0000FF"/>
                </a:solidFill>
                <a:latin typeface="Calibri" pitchFamily="34" charset="0"/>
              </a:rPr>
              <a:t>Jornais diários</a:t>
            </a:r>
          </a:p>
          <a:p>
            <a:pPr algn="ctr"/>
            <a:r>
              <a:rPr lang="pt-BR" sz="1600" b="1" dirty="0" smtClean="0">
                <a:solidFill>
                  <a:srgbClr val="0000FF"/>
                </a:solidFill>
                <a:latin typeface="Calibri" pitchFamily="34" charset="0"/>
              </a:rPr>
              <a:t>16,5%</a:t>
            </a:r>
            <a:endParaRPr lang="pt-BR" sz="1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274" name="CaixaDeTexto 11"/>
          <p:cNvSpPr txBox="1">
            <a:spLocks noChangeArrowheads="1"/>
          </p:cNvSpPr>
          <p:nvPr/>
        </p:nvSpPr>
        <p:spPr bwMode="auto">
          <a:xfrm>
            <a:off x="785813" y="4429125"/>
            <a:ext cx="1928812" cy="830263"/>
          </a:xfrm>
          <a:prstGeom prst="rect">
            <a:avLst/>
          </a:prstGeom>
          <a:gradFill rotWithShape="0">
            <a:gsLst>
              <a:gs pos="0">
                <a:srgbClr val="FFFF8B"/>
              </a:gs>
              <a:gs pos="50000">
                <a:srgbClr val="FFFF66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 dirty="0">
                <a:solidFill>
                  <a:srgbClr val="0000FF"/>
                </a:solidFill>
                <a:latin typeface="Calibri" pitchFamily="34" charset="0"/>
              </a:rPr>
              <a:t>Jornais  -  outras periodicidades</a:t>
            </a:r>
          </a:p>
          <a:p>
            <a:pPr algn="ctr"/>
            <a:r>
              <a:rPr lang="pt-BR" sz="1600" b="1" dirty="0" smtClean="0">
                <a:solidFill>
                  <a:srgbClr val="0000FF"/>
                </a:solidFill>
                <a:latin typeface="Calibri" pitchFamily="34" charset="0"/>
              </a:rPr>
              <a:t>3,9%</a:t>
            </a:r>
            <a:endParaRPr lang="pt-BR" sz="1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275" name="CaixaDeTexto 13"/>
          <p:cNvSpPr txBox="1">
            <a:spLocks noChangeArrowheads="1"/>
          </p:cNvSpPr>
          <p:nvPr/>
        </p:nvSpPr>
        <p:spPr bwMode="auto">
          <a:xfrm>
            <a:off x="3722688" y="3987800"/>
            <a:ext cx="992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rgbClr val="660033"/>
                </a:solidFill>
                <a:latin typeface="Calibri" pitchFamily="34" charset="0"/>
              </a:rPr>
              <a:t>Rádio FM</a:t>
            </a:r>
          </a:p>
          <a:p>
            <a:pPr algn="ctr"/>
            <a:r>
              <a:rPr lang="pt-BR" sz="1600" b="1" dirty="0" smtClean="0">
                <a:solidFill>
                  <a:srgbClr val="660033"/>
                </a:solidFill>
                <a:latin typeface="Calibri" pitchFamily="34" charset="0"/>
              </a:rPr>
              <a:t>10,8%</a:t>
            </a:r>
            <a:endParaRPr lang="pt-BR" sz="1600" b="1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11276" name="CaixaDeTexto 14"/>
          <p:cNvSpPr txBox="1">
            <a:spLocks noChangeArrowheads="1"/>
          </p:cNvSpPr>
          <p:nvPr/>
        </p:nvSpPr>
        <p:spPr bwMode="auto">
          <a:xfrm>
            <a:off x="4714875" y="4357688"/>
            <a:ext cx="102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rgbClr val="660033"/>
                </a:solidFill>
                <a:latin typeface="Calibri" pitchFamily="34" charset="0"/>
              </a:rPr>
              <a:t>Rádio AM</a:t>
            </a:r>
          </a:p>
          <a:p>
            <a:pPr algn="ctr"/>
            <a:r>
              <a:rPr lang="pt-BR" sz="1600" b="1" dirty="0" smtClean="0">
                <a:solidFill>
                  <a:srgbClr val="660033"/>
                </a:solidFill>
                <a:latin typeface="Calibri" pitchFamily="34" charset="0"/>
              </a:rPr>
              <a:t>8,8%</a:t>
            </a:r>
            <a:endParaRPr lang="pt-BR" sz="1600" b="1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6179591" y="5509096"/>
            <a:ext cx="1128713" cy="5842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0000FF"/>
                </a:solidFill>
                <a:latin typeface="Calibri" pitchFamily="34" charset="0"/>
              </a:rPr>
              <a:t>TV fechada</a:t>
            </a:r>
          </a:p>
          <a:p>
            <a:pPr algn="ctr">
              <a:defRPr/>
            </a:pPr>
            <a:r>
              <a:rPr lang="pt-BR" sz="1600" b="1" dirty="0" smtClean="0">
                <a:solidFill>
                  <a:srgbClr val="0000FF"/>
                </a:solidFill>
                <a:latin typeface="Calibri" pitchFamily="34" charset="0"/>
              </a:rPr>
              <a:t>1,2%</a:t>
            </a:r>
            <a:endParaRPr lang="pt-BR" sz="1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5572125" y="2786063"/>
            <a:ext cx="1011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0000FF"/>
                </a:solidFill>
                <a:latin typeface="+mn-lt"/>
              </a:rPr>
              <a:t>TV aberta</a:t>
            </a:r>
          </a:p>
          <a:p>
            <a:pPr algn="ctr">
              <a:defRPr/>
            </a:pPr>
            <a:r>
              <a:rPr lang="pt-BR" sz="1600" b="1" dirty="0" smtClean="0">
                <a:solidFill>
                  <a:srgbClr val="0000FF"/>
                </a:solidFill>
                <a:latin typeface="+mn-lt"/>
              </a:rPr>
              <a:t>51,0%</a:t>
            </a:r>
            <a:endParaRPr lang="pt-BR" sz="1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143768" y="1000108"/>
            <a:ext cx="1928826" cy="12858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00FF"/>
                </a:solidFill>
                <a:latin typeface="Arial Black" pitchFamily="34" charset="0"/>
              </a:rPr>
              <a:t>TOTAL       R$ </a:t>
            </a:r>
            <a:r>
              <a:rPr lang="pt-BR" sz="2000" dirty="0" smtClean="0">
                <a:solidFill>
                  <a:srgbClr val="0000FF"/>
                </a:solidFill>
                <a:latin typeface="Arial Black" pitchFamily="34" charset="0"/>
              </a:rPr>
              <a:t>1,183 </a:t>
            </a:r>
            <a:r>
              <a:rPr lang="pt-BR" sz="2000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pt-BR" sz="20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pt-BR" sz="2000" dirty="0">
                <a:solidFill>
                  <a:srgbClr val="0000FF"/>
                </a:solidFill>
                <a:latin typeface="Arial Black" pitchFamily="34" charset="0"/>
              </a:rPr>
              <a:t>bilhão</a:t>
            </a: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</p:txBody>
      </p:sp>
      <p:sp>
        <p:nvSpPr>
          <p:cNvPr id="11282" name="Text Box 27"/>
          <p:cNvSpPr txBox="1">
            <a:spLocks noChangeArrowheads="1"/>
          </p:cNvSpPr>
          <p:nvPr/>
        </p:nvSpPr>
        <p:spPr bwMode="auto">
          <a:xfrm>
            <a:off x="714375" y="5743575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>
                <a:solidFill>
                  <a:srgbClr val="000000"/>
                </a:solidFill>
                <a:cs typeface="Times New Roman" pitchFamily="18" charset="0"/>
              </a:rPr>
              <a:t>Exercício 2013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071688" y="1143000"/>
            <a:ext cx="1571625" cy="646113"/>
          </a:xfrm>
          <a:prstGeom prst="rect">
            <a:avLst/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rgbClr val="D8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latin typeface="+mn-lt"/>
                <a:cs typeface="Times New Roman" pitchFamily="18" charset="0"/>
              </a:rPr>
              <a:t>REVISTA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n-lt"/>
                <a:cs typeface="Times New Roman" pitchFamily="18" charset="0"/>
              </a:rPr>
              <a:t>1,6%</a:t>
            </a:r>
            <a:endParaRPr lang="pt-BR" b="1" dirty="0">
              <a:latin typeface="+mn-lt"/>
              <a:cs typeface="Times New Roman" pitchFamily="18" charset="0"/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3779912" y="1772816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 flipV="1">
            <a:off x="3275856" y="1844824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 flipV="1">
            <a:off x="2699792" y="2132856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6228184" y="5229200"/>
            <a:ext cx="2160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30099"/>
            <a:ext cx="7493026" cy="459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2146300" y="1049338"/>
            <a:ext cx="881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Revista</a:t>
            </a:r>
          </a:p>
          <a:p>
            <a:pPr algn="ctr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1,2%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3700" y="66675"/>
            <a:ext cx="87503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500" dirty="0" smtClean="0">
                <a:solidFill>
                  <a:srgbClr val="000000"/>
                </a:solidFill>
                <a:latin typeface="Arial Black" pitchFamily="34" charset="0"/>
              </a:rPr>
              <a:t>Veiculação </a:t>
            </a:r>
            <a:r>
              <a:rPr kumimoji="1" lang="pt-BR" sz="2500" dirty="0">
                <a:solidFill>
                  <a:srgbClr val="000000"/>
                </a:solidFill>
                <a:latin typeface="Arial Black" pitchFamily="34" charset="0"/>
              </a:rPr>
              <a:t>Publicitária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500" dirty="0">
                <a:solidFill>
                  <a:srgbClr val="000000"/>
                </a:solidFill>
                <a:latin typeface="Arial Black" pitchFamily="34" charset="0"/>
              </a:rPr>
              <a:t>em Santa Catarina em </a:t>
            </a:r>
            <a:r>
              <a:rPr kumimoji="1" lang="pt-BR" sz="2500" dirty="0" smtClean="0">
                <a:solidFill>
                  <a:srgbClr val="000000"/>
                </a:solidFill>
                <a:latin typeface="Arial Black" pitchFamily="34" charset="0"/>
              </a:rPr>
              <a:t>2013 – Valores em R$</a:t>
            </a:r>
            <a:endParaRPr kumimoji="1" lang="pt-BR" sz="25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55576" y="1991162"/>
            <a:ext cx="2016224" cy="861774"/>
          </a:xfrm>
          <a:prstGeom prst="rect">
            <a:avLst/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00B0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latin typeface="+mn-lt"/>
              </a:rPr>
              <a:t>MÍDIA EXTERIOR</a:t>
            </a:r>
          </a:p>
          <a:p>
            <a:pPr algn="ctr">
              <a:defRPr/>
            </a:pPr>
            <a:r>
              <a:rPr lang="pt-BR" sz="1400" b="1" dirty="0" smtClean="0"/>
              <a:t>5,5%</a:t>
            </a:r>
            <a:endParaRPr lang="pt-BR" sz="1400" b="1" dirty="0"/>
          </a:p>
          <a:p>
            <a:pPr algn="ctr">
              <a:defRPr/>
            </a:pPr>
            <a:r>
              <a:rPr lang="pt-BR" sz="1600" b="1" dirty="0" smtClean="0"/>
              <a:t>65,2 </a:t>
            </a:r>
            <a:r>
              <a:rPr lang="pt-BR" sz="1600" b="1" dirty="0"/>
              <a:t>milhões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42938" y="3500438"/>
            <a:ext cx="1643062" cy="861774"/>
          </a:xfrm>
          <a:prstGeom prst="rect">
            <a:avLst/>
          </a:prstGeom>
          <a:gradFill rotWithShape="1">
            <a:gsLst>
              <a:gs pos="0">
                <a:srgbClr val="FFFF8B"/>
              </a:gs>
              <a:gs pos="5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b="1" dirty="0">
                <a:latin typeface="+mn-lt"/>
                <a:cs typeface="Times New Roman" pitchFamily="18" charset="0"/>
              </a:rPr>
              <a:t>JORNAL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20,4%</a:t>
            </a:r>
            <a:endParaRPr lang="pt-BR" sz="1400" b="1" dirty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t-BR" sz="1600" b="1" dirty="0" smtClean="0"/>
              <a:t>241,7 </a:t>
            </a:r>
            <a:r>
              <a:rPr lang="pt-BR" sz="1600" b="1" dirty="0"/>
              <a:t>milhões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979712" y="1055058"/>
            <a:ext cx="1571625" cy="861774"/>
          </a:xfrm>
          <a:prstGeom prst="rect">
            <a:avLst/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rgbClr val="D8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b="1" dirty="0">
                <a:latin typeface="+mn-lt"/>
                <a:cs typeface="Times New Roman" pitchFamily="18" charset="0"/>
              </a:rPr>
              <a:t>REVISTA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1,6%</a:t>
            </a:r>
            <a:endParaRPr lang="pt-BR" sz="1400" b="1" dirty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t-BR" sz="1600" b="1" dirty="0" smtClean="0"/>
              <a:t>19,5 </a:t>
            </a:r>
            <a:r>
              <a:rPr lang="pt-BR" sz="1600" b="1" dirty="0"/>
              <a:t>milhões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215188" y="3571875"/>
            <a:ext cx="1785937" cy="861774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FF373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b="1" dirty="0">
                <a:latin typeface="+mn-lt"/>
                <a:cs typeface="Times New Roman" pitchFamily="18" charset="0"/>
              </a:rPr>
              <a:t>TELEVISÃO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52,2%</a:t>
            </a:r>
            <a:endParaRPr lang="pt-BR" sz="1400" b="1" dirty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t-BR" sz="1600" b="1" dirty="0" smtClean="0"/>
              <a:t>617,7 </a:t>
            </a:r>
            <a:r>
              <a:rPr lang="pt-BR" sz="1600" b="1" dirty="0"/>
              <a:t>milhões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071813" y="5500688"/>
            <a:ext cx="1785937" cy="861774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rgbClr val="5151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b="1" dirty="0">
                <a:latin typeface="+mn-lt"/>
                <a:cs typeface="Times New Roman" pitchFamily="18" charset="0"/>
              </a:rPr>
              <a:t>RÁDIO</a:t>
            </a:r>
          </a:p>
          <a:p>
            <a:pPr algn="ctr" eaLnBrk="0" hangingPunct="0">
              <a:defRPr/>
            </a:pPr>
            <a:r>
              <a:rPr lang="pt-BR" sz="1400" b="1" dirty="0" smtClean="0">
                <a:cs typeface="Times New Roman" pitchFamily="18" charset="0"/>
              </a:rPr>
              <a:t>19,6%</a:t>
            </a:r>
            <a:endParaRPr lang="pt-BR" sz="1400" b="1" dirty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t-BR" sz="1600" b="1" dirty="0" smtClean="0"/>
              <a:t>231,6 </a:t>
            </a:r>
            <a:r>
              <a:rPr lang="pt-BR" sz="1600" b="1" dirty="0"/>
              <a:t>milhões</a:t>
            </a:r>
            <a:endParaRPr lang="pt-BR" sz="1600" b="1" dirty="0">
              <a:cs typeface="Times New Roman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635896" y="982812"/>
            <a:ext cx="1590675" cy="862012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b="1" dirty="0">
                <a:latin typeface="+mn-lt"/>
                <a:cs typeface="Times New Roman" pitchFamily="18" charset="0"/>
              </a:rPr>
              <a:t>INTERNET</a:t>
            </a:r>
          </a:p>
          <a:p>
            <a:pPr algn="ctr" eaLnBrk="0" hangingPunct="0">
              <a:defRPr/>
            </a:pPr>
            <a:r>
              <a:rPr lang="pt-BR" sz="1400" b="1" dirty="0">
                <a:cs typeface="Times New Roman" pitchFamily="18" charset="0"/>
              </a:rPr>
              <a:t>0,6%</a:t>
            </a:r>
          </a:p>
          <a:p>
            <a:pPr algn="ctr" eaLnBrk="0" hangingPunct="0">
              <a:defRPr/>
            </a:pPr>
            <a:r>
              <a:rPr lang="pt-BR" sz="1600" b="1" dirty="0" smtClean="0">
                <a:cs typeface="Times New Roman" pitchFamily="18" charset="0"/>
              </a:rPr>
              <a:t>7,2 </a:t>
            </a:r>
            <a:r>
              <a:rPr lang="pt-BR" sz="1600" b="1" dirty="0">
                <a:cs typeface="Times New Roman" pitchFamily="18" charset="0"/>
              </a:rPr>
              <a:t>milhões</a:t>
            </a:r>
          </a:p>
        </p:txBody>
      </p:sp>
      <p:sp>
        <p:nvSpPr>
          <p:cNvPr id="12299" name="CaixaDeTexto 19"/>
          <p:cNvSpPr txBox="1">
            <a:spLocks noChangeArrowheads="1"/>
          </p:cNvSpPr>
          <p:nvPr/>
        </p:nvSpPr>
        <p:spPr bwMode="auto">
          <a:xfrm>
            <a:off x="2571750" y="2857500"/>
            <a:ext cx="12522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Jornais diários</a:t>
            </a:r>
          </a:p>
          <a:p>
            <a:pPr algn="ctr"/>
            <a:r>
              <a:rPr lang="pt-BR" sz="1400" b="1" dirty="0" smtClean="0">
                <a:solidFill>
                  <a:srgbClr val="0000FF"/>
                </a:solidFill>
                <a:latin typeface="Calibri" pitchFamily="34" charset="0"/>
              </a:rPr>
              <a:t>16,5%</a:t>
            </a:r>
            <a:endParaRPr lang="pt-BR" sz="14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pt-BR" sz="1400" b="1" dirty="0" smtClean="0">
                <a:solidFill>
                  <a:srgbClr val="0000FF"/>
                </a:solidFill>
                <a:latin typeface="Calibri" pitchFamily="34" charset="0"/>
              </a:rPr>
              <a:t>194,9 </a:t>
            </a:r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milhões</a:t>
            </a:r>
          </a:p>
        </p:txBody>
      </p:sp>
      <p:sp>
        <p:nvSpPr>
          <p:cNvPr id="12300" name="CaixaDeTexto 22"/>
          <p:cNvSpPr txBox="1">
            <a:spLocks noChangeArrowheads="1"/>
          </p:cNvSpPr>
          <p:nvPr/>
        </p:nvSpPr>
        <p:spPr bwMode="auto">
          <a:xfrm>
            <a:off x="1000125" y="4500563"/>
            <a:ext cx="1795463" cy="954087"/>
          </a:xfrm>
          <a:prstGeom prst="rect">
            <a:avLst/>
          </a:prstGeom>
          <a:gradFill rotWithShape="0">
            <a:gsLst>
              <a:gs pos="0">
                <a:srgbClr val="FFFF8B"/>
              </a:gs>
              <a:gs pos="50000">
                <a:srgbClr val="FFFF66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Jornais</a:t>
            </a:r>
          </a:p>
          <a:p>
            <a:pPr algn="ctr"/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outras periodicidades</a:t>
            </a:r>
          </a:p>
          <a:p>
            <a:pPr algn="ctr"/>
            <a:r>
              <a:rPr lang="pt-BR" sz="1400" b="1" dirty="0" smtClean="0">
                <a:solidFill>
                  <a:srgbClr val="0000FF"/>
                </a:solidFill>
                <a:latin typeface="Calibri" pitchFamily="34" charset="0"/>
              </a:rPr>
              <a:t>3,9%</a:t>
            </a:r>
            <a:endParaRPr lang="pt-BR" sz="14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pt-BR" sz="1400" b="1" dirty="0" smtClean="0">
                <a:solidFill>
                  <a:srgbClr val="0000FF"/>
                </a:solidFill>
                <a:latin typeface="Calibri" pitchFamily="34" charset="0"/>
              </a:rPr>
              <a:t>46,8 </a:t>
            </a:r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milhões</a:t>
            </a:r>
          </a:p>
        </p:txBody>
      </p:sp>
      <p:sp>
        <p:nvSpPr>
          <p:cNvPr id="12301" name="CaixaDeTexto 24"/>
          <p:cNvSpPr txBox="1">
            <a:spLocks noChangeArrowheads="1"/>
          </p:cNvSpPr>
          <p:nvPr/>
        </p:nvSpPr>
        <p:spPr bwMode="auto">
          <a:xfrm>
            <a:off x="3643306" y="3929066"/>
            <a:ext cx="12271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rgbClr val="660033"/>
                </a:solidFill>
                <a:latin typeface="Calibri" pitchFamily="34" charset="0"/>
              </a:rPr>
              <a:t>Rádio FM</a:t>
            </a:r>
          </a:p>
          <a:p>
            <a:pPr algn="ctr"/>
            <a:r>
              <a:rPr lang="pt-BR" sz="1400" b="1" dirty="0" smtClean="0">
                <a:solidFill>
                  <a:srgbClr val="660033"/>
                </a:solidFill>
                <a:latin typeface="Calibri" pitchFamily="34" charset="0"/>
              </a:rPr>
              <a:t>10,8%</a:t>
            </a:r>
            <a:endParaRPr lang="pt-BR" sz="1400" b="1" dirty="0">
              <a:solidFill>
                <a:srgbClr val="660033"/>
              </a:solidFill>
              <a:latin typeface="Calibri" pitchFamily="34" charset="0"/>
            </a:endParaRPr>
          </a:p>
          <a:p>
            <a:pPr algn="ctr"/>
            <a:r>
              <a:rPr lang="pt-BR" sz="1400" b="1" dirty="0">
                <a:solidFill>
                  <a:srgbClr val="660033"/>
                </a:solidFill>
                <a:latin typeface="Calibri" pitchFamily="34" charset="0"/>
              </a:rPr>
              <a:t>128,0 milhões</a:t>
            </a:r>
          </a:p>
        </p:txBody>
      </p:sp>
      <p:sp>
        <p:nvSpPr>
          <p:cNvPr id="12302" name="CaixaDeTexto 25"/>
          <p:cNvSpPr txBox="1">
            <a:spLocks noChangeArrowheads="1"/>
          </p:cNvSpPr>
          <p:nvPr/>
        </p:nvSpPr>
        <p:spPr bwMode="auto">
          <a:xfrm>
            <a:off x="4714876" y="4286256"/>
            <a:ext cx="12266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rgbClr val="660033"/>
                </a:solidFill>
                <a:latin typeface="Calibri" pitchFamily="34" charset="0"/>
              </a:rPr>
              <a:t>Rádio AM</a:t>
            </a:r>
          </a:p>
          <a:p>
            <a:pPr algn="ctr"/>
            <a:r>
              <a:rPr lang="pt-BR" sz="1400" b="1" dirty="0" smtClean="0">
                <a:solidFill>
                  <a:srgbClr val="660033"/>
                </a:solidFill>
                <a:latin typeface="Calibri" pitchFamily="34" charset="0"/>
              </a:rPr>
              <a:t>8,8%</a:t>
            </a:r>
            <a:endParaRPr lang="pt-BR" sz="1400" b="1" dirty="0">
              <a:solidFill>
                <a:srgbClr val="660033"/>
              </a:solidFill>
              <a:latin typeface="Calibri" pitchFamily="34" charset="0"/>
            </a:endParaRPr>
          </a:p>
          <a:p>
            <a:pPr algn="ctr"/>
            <a:r>
              <a:rPr lang="pt-BR" sz="1400" b="1" dirty="0" smtClean="0">
                <a:solidFill>
                  <a:srgbClr val="660033"/>
                </a:solidFill>
                <a:latin typeface="Calibri" pitchFamily="34" charset="0"/>
              </a:rPr>
              <a:t>103,6 </a:t>
            </a:r>
            <a:r>
              <a:rPr lang="pt-BR" sz="1400" b="1" dirty="0">
                <a:solidFill>
                  <a:srgbClr val="660033"/>
                </a:solidFill>
                <a:latin typeface="Calibri" pitchFamily="34" charset="0"/>
              </a:rPr>
              <a:t>milhões</a:t>
            </a: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5357813" y="2670175"/>
            <a:ext cx="12271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0000FF"/>
                </a:solidFill>
                <a:latin typeface="+mn-lt"/>
              </a:rPr>
              <a:t>TV aberta</a:t>
            </a:r>
          </a:p>
          <a:p>
            <a:pPr algn="ctr">
              <a:defRPr/>
            </a:pPr>
            <a:r>
              <a:rPr lang="pt-BR" sz="1400" b="1" dirty="0" smtClean="0">
                <a:solidFill>
                  <a:srgbClr val="0000FF"/>
                </a:solidFill>
                <a:latin typeface="+mn-lt"/>
              </a:rPr>
              <a:t>51,0%</a:t>
            </a:r>
            <a:endParaRPr lang="pt-BR" sz="1400" b="1" dirty="0">
              <a:solidFill>
                <a:srgbClr val="0000FF"/>
              </a:solidFill>
              <a:latin typeface="+mn-lt"/>
            </a:endParaRPr>
          </a:p>
          <a:p>
            <a:pPr algn="ctr">
              <a:defRPr/>
            </a:pPr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603,5 milhões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6290964" y="5445224"/>
            <a:ext cx="1449388" cy="73818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TV fechada</a:t>
            </a:r>
          </a:p>
          <a:p>
            <a:pPr algn="ctr">
              <a:defRPr/>
            </a:pPr>
            <a:r>
              <a:rPr lang="pt-BR" sz="1400" b="1" dirty="0" smtClean="0">
                <a:solidFill>
                  <a:srgbClr val="0000FF"/>
                </a:solidFill>
                <a:latin typeface="Calibri" pitchFamily="34" charset="0"/>
              </a:rPr>
              <a:t>1,2%</a:t>
            </a:r>
            <a:endParaRPr lang="pt-BR" sz="14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1400" b="1" dirty="0" smtClean="0">
                <a:solidFill>
                  <a:srgbClr val="0000FF"/>
                </a:solidFill>
                <a:latin typeface="Calibri" pitchFamily="34" charset="0"/>
              </a:rPr>
              <a:t>14,2 </a:t>
            </a:r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milhões</a:t>
            </a:r>
          </a:p>
        </p:txBody>
      </p:sp>
      <p:sp>
        <p:nvSpPr>
          <p:cNvPr id="12305" name="Text Box 27"/>
          <p:cNvSpPr txBox="1">
            <a:spLocks noChangeArrowheads="1"/>
          </p:cNvSpPr>
          <p:nvPr/>
        </p:nvSpPr>
        <p:spPr bwMode="auto">
          <a:xfrm>
            <a:off x="714375" y="5743575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  <a:p>
            <a:pPr eaLnBrk="0" hangingPunct="0"/>
            <a:r>
              <a:rPr lang="pt-BR" sz="1000" b="1">
                <a:solidFill>
                  <a:srgbClr val="000000"/>
                </a:solidFill>
                <a:cs typeface="Times New Roman" pitchFamily="18" charset="0"/>
              </a:rPr>
              <a:t>Exercício 2013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143768" y="1000108"/>
            <a:ext cx="1928826" cy="12858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00FF"/>
                </a:solidFill>
                <a:latin typeface="Arial Black" pitchFamily="34" charset="0"/>
              </a:rPr>
              <a:t>TOTAL       R$ </a:t>
            </a:r>
            <a:r>
              <a:rPr lang="pt-BR" sz="2000" dirty="0" smtClean="0">
                <a:solidFill>
                  <a:srgbClr val="0000FF"/>
                </a:solidFill>
                <a:latin typeface="Arial Black" pitchFamily="34" charset="0"/>
              </a:rPr>
              <a:t>1,183 </a:t>
            </a:r>
            <a:r>
              <a:rPr lang="pt-BR" sz="2000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pt-BR" sz="20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pt-BR" sz="2000" dirty="0">
                <a:solidFill>
                  <a:srgbClr val="0000FF"/>
                </a:solidFill>
                <a:latin typeface="Arial Black" pitchFamily="34" charset="0"/>
              </a:rPr>
              <a:t>bilhão</a:t>
            </a: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pt-BR" sz="100" dirty="0">
              <a:solidFill>
                <a:schemeClr val="tx1">
                  <a:lumMod val="95000"/>
                  <a:lumOff val="5000"/>
                </a:schemeClr>
              </a:solidFill>
              <a:latin typeface="HandelGotDBol" pitchFamily="34" charset="0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3779912" y="1772816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 flipV="1">
            <a:off x="3275856" y="1844824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 flipV="1">
            <a:off x="2699792" y="2132856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6228184" y="5229200"/>
            <a:ext cx="2160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180" y="948396"/>
            <a:ext cx="6729968" cy="456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3700" y="26988"/>
            <a:ext cx="87503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500" dirty="0">
                <a:solidFill>
                  <a:srgbClr val="000000"/>
                </a:solidFill>
                <a:latin typeface="Arial Black" pitchFamily="34" charset="0"/>
              </a:rPr>
              <a:t>Crescimento </a:t>
            </a:r>
            <a:r>
              <a:rPr kumimoji="1" lang="pt-BR" sz="2500" dirty="0" smtClean="0">
                <a:solidFill>
                  <a:srgbClr val="000000"/>
                </a:solidFill>
                <a:latin typeface="Arial Black" pitchFamily="34" charset="0"/>
              </a:rPr>
              <a:t>da </a:t>
            </a:r>
            <a:r>
              <a:rPr kumimoji="1" lang="pt-BR" sz="25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kumimoji="1" lang="pt-BR" sz="25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kumimoji="1" lang="pt-BR" sz="2500" dirty="0">
                <a:solidFill>
                  <a:srgbClr val="000000"/>
                </a:solidFill>
                <a:latin typeface="Arial Black" pitchFamily="34" charset="0"/>
              </a:rPr>
              <a:t>veiculação publicitária em Santa Catarina</a:t>
            </a:r>
            <a:endParaRPr kumimoji="1" lang="en-US" sz="25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3316" name="Text Box 27"/>
          <p:cNvSpPr txBox="1">
            <a:spLocks noChangeArrowheads="1"/>
          </p:cNvSpPr>
          <p:nvPr/>
        </p:nvSpPr>
        <p:spPr bwMode="auto">
          <a:xfrm>
            <a:off x="785786" y="5271170"/>
            <a:ext cx="1500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 b="1" dirty="0">
                <a:solidFill>
                  <a:srgbClr val="000000"/>
                </a:solidFill>
                <a:cs typeface="Times New Roman" pitchFamily="18" charset="0"/>
              </a:rPr>
              <a:t>Fonte: Instituto Mapa</a:t>
            </a:r>
          </a:p>
        </p:txBody>
      </p:sp>
      <p:sp>
        <p:nvSpPr>
          <p:cNvPr id="13317" name="Text Box 27"/>
          <p:cNvSpPr txBox="1">
            <a:spLocks noChangeArrowheads="1"/>
          </p:cNvSpPr>
          <p:nvPr/>
        </p:nvSpPr>
        <p:spPr bwMode="auto">
          <a:xfrm>
            <a:off x="6000760" y="1412776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b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pt-BR" sz="2000" b="1" dirty="0" smtClean="0">
                <a:solidFill>
                  <a:srgbClr val="0000FF"/>
                </a:solidFill>
                <a:cs typeface="Times New Roman" pitchFamily="18" charset="0"/>
              </a:rPr>
              <a:t>10,1%</a:t>
            </a:r>
            <a:endParaRPr lang="pt-BR" sz="2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3318" name="Text Box 27"/>
          <p:cNvSpPr txBox="1">
            <a:spLocks noChangeArrowheads="1"/>
          </p:cNvSpPr>
          <p:nvPr/>
        </p:nvSpPr>
        <p:spPr bwMode="auto">
          <a:xfrm>
            <a:off x="4286248" y="1714488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b="1" dirty="0" smtClean="0">
                <a:solidFill>
                  <a:srgbClr val="0000FF"/>
                </a:solidFill>
                <a:cs typeface="Times New Roman" pitchFamily="18" charset="0"/>
              </a:rPr>
              <a:t>+ 6,5%</a:t>
            </a:r>
            <a:endParaRPr lang="pt-BR" sz="2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3319" name="AutoShape 2"/>
          <p:cNvSpPr>
            <a:spLocks noChangeAspect="1" noChangeArrowheads="1"/>
          </p:cNvSpPr>
          <p:nvPr/>
        </p:nvSpPr>
        <p:spPr bwMode="auto">
          <a:xfrm>
            <a:off x="1870075" y="928688"/>
            <a:ext cx="67135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357313" y="5619750"/>
            <a:ext cx="2500312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/>
              <a:t>Inflação </a:t>
            </a:r>
            <a:r>
              <a:rPr lang="pt-BR" sz="1400" b="1" dirty="0" smtClean="0"/>
              <a:t>2013 </a:t>
            </a:r>
            <a:r>
              <a:rPr lang="pt-BR" sz="1400" b="1" dirty="0"/>
              <a:t>= </a:t>
            </a:r>
            <a:r>
              <a:rPr lang="pt-BR" sz="1400" b="1" dirty="0" smtClean="0"/>
              <a:t>5,91%</a:t>
            </a:r>
            <a:endParaRPr lang="pt-BR" sz="1400" b="1" dirty="0"/>
          </a:p>
          <a:p>
            <a:pPr algn="ctr">
              <a:defRPr/>
            </a:pP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(IPCA do IBGE)</a:t>
            </a:r>
          </a:p>
        </p:txBody>
      </p:sp>
      <p:sp>
        <p:nvSpPr>
          <p:cNvPr id="13321" name="CaixaDeTexto 9"/>
          <p:cNvSpPr txBox="1">
            <a:spLocks noChangeArrowheads="1"/>
          </p:cNvSpPr>
          <p:nvPr/>
        </p:nvSpPr>
        <p:spPr bwMode="auto">
          <a:xfrm>
            <a:off x="4786313" y="5733256"/>
            <a:ext cx="3357562" cy="307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/>
              <a:t>Crescimento real = </a:t>
            </a:r>
            <a:r>
              <a:rPr lang="pt-BR" sz="1400" b="1" dirty="0" smtClean="0"/>
              <a:t>4,2%</a:t>
            </a:r>
            <a:endParaRPr lang="pt-BR" sz="1400" b="1" dirty="0"/>
          </a:p>
        </p:txBody>
      </p:sp>
      <p:sp>
        <p:nvSpPr>
          <p:cNvPr id="11" name="Seta para a direita 10"/>
          <p:cNvSpPr/>
          <p:nvPr/>
        </p:nvSpPr>
        <p:spPr>
          <a:xfrm>
            <a:off x="4143375" y="5786438"/>
            <a:ext cx="285750" cy="2143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115616" y="1412776"/>
            <a:ext cx="1584176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Valores em  Reais</a:t>
            </a:r>
            <a:endParaRPr lang="pt-B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7835</TotalTime>
  <Words>1103</Words>
  <Application>Microsoft Office PowerPoint</Application>
  <PresentationFormat>Apresentação na tela (4:3)</PresentationFormat>
  <Paragraphs>348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Trade da comunicação de 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Mercado da Veiculação Publicitária 2014</dc:title>
  <dc:subject>Bolo publicitário 2013</dc:subject>
  <dc:creator>Instituto MAPA</dc:creator>
  <cp:lastModifiedBy>Mapa_Dell_1</cp:lastModifiedBy>
  <cp:revision>727</cp:revision>
  <dcterms:created xsi:type="dcterms:W3CDTF">2009-08-19T12:54:37Z</dcterms:created>
  <dcterms:modified xsi:type="dcterms:W3CDTF">2014-06-09T21:17:44Z</dcterms:modified>
</cp:coreProperties>
</file>