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60" r:id="rId18"/>
    <p:sldId id="262" r:id="rId19"/>
    <p:sldId id="276" r:id="rId2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0178"/>
    <a:srgbClr val="F7ABF2"/>
    <a:srgbClr val="FF9900"/>
    <a:srgbClr val="D35DCD"/>
    <a:srgbClr val="9900CC"/>
    <a:srgbClr val="CC00FF"/>
    <a:srgbClr val="FEF8FE"/>
    <a:srgbClr val="FFEDB9"/>
    <a:srgbClr val="FFFFFF"/>
    <a:srgbClr val="FCE0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90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90" y="6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23C0-C5B7-4A96-8075-69BBD2226A58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1B8D-F5E6-43C3-BA66-4C8FE3C30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46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23C0-C5B7-4A96-8075-69BBD2226A58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1B8D-F5E6-43C3-BA66-4C8FE3C30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215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0"/>
            <a:ext cx="578815" cy="6863861"/>
          </a:xfrm>
          <a:prstGeom prst="rect">
            <a:avLst/>
          </a:prstGeom>
          <a:gradFill>
            <a:gsLst>
              <a:gs pos="0">
                <a:srgbClr val="F7ABF2"/>
              </a:gs>
              <a:gs pos="50000">
                <a:srgbClr val="FFEDB9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12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23C0-C5B7-4A96-8075-69BBD2226A58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1B8D-F5E6-43C3-BA66-4C8FE3C30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05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23C0-C5B7-4A96-8075-69BBD2226A58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1B8D-F5E6-43C3-BA66-4C8FE3C30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8583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23C0-C5B7-4A96-8075-69BBD2226A58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1B8D-F5E6-43C3-BA66-4C8FE3C30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827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23C0-C5B7-4A96-8075-69BBD2226A58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1B8D-F5E6-43C3-BA66-4C8FE3C30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057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23C0-C5B7-4A96-8075-69BBD2226A58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1B8D-F5E6-43C3-BA66-4C8FE3C30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37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23C0-C5B7-4A96-8075-69BBD2226A58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1B8D-F5E6-43C3-BA66-4C8FE3C30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40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FF23C0-C5B7-4A96-8075-69BBD2226A58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E1B8D-F5E6-43C3-BA66-4C8FE3C3096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947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F23C0-C5B7-4A96-8075-69BBD2226A58}" type="datetimeFigureOut">
              <a:rPr lang="pt-BR" smtClean="0"/>
              <a:t>15/03/2019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E1B8D-F5E6-43C3-BA66-4C8FE3C30961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0" y="0"/>
            <a:ext cx="578815" cy="6863861"/>
          </a:xfrm>
          <a:prstGeom prst="rect">
            <a:avLst/>
          </a:prstGeom>
          <a:gradFill>
            <a:gsLst>
              <a:gs pos="0">
                <a:srgbClr val="F7ABF2"/>
              </a:gs>
              <a:gs pos="50000">
                <a:srgbClr val="FFEDB9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33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2" name="Retângulo 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pic>
          <p:nvPicPr>
            <p:cNvPr id="4" name="Imagem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265221" y="471915"/>
              <a:ext cx="7649441" cy="61968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78951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  <p:sp>
        <p:nvSpPr>
          <p:cNvPr id="6" name="Retângulo 5"/>
          <p:cNvSpPr/>
          <p:nvPr/>
        </p:nvSpPr>
        <p:spPr>
          <a:xfrm>
            <a:off x="572336" y="2095085"/>
            <a:ext cx="101012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000000"/>
                </a:solidFill>
                <a:cs typeface="Arial" panose="020B0604020202020204" pitchFamily="34" charset="0"/>
              </a:rPr>
              <a:t>CURSOS A DISTÂNCIA - PROGRAMAÇÃO DE RÁDIO JORNALISMO E MUSICAL</a:t>
            </a:r>
            <a:endParaRPr 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pt-BR" sz="2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Realização de cursos técnicos de modo a aprimorar e qualificar a equipe técnica nos fundamentos básicos da operação rádio.</a:t>
            </a:r>
            <a:endParaRPr lang="pt-BR" sz="220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380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  <p:sp>
        <p:nvSpPr>
          <p:cNvPr id="6" name="Retângulo 5"/>
          <p:cNvSpPr/>
          <p:nvPr/>
        </p:nvSpPr>
        <p:spPr>
          <a:xfrm>
            <a:off x="584059" y="1459650"/>
            <a:ext cx="1010122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000000"/>
                </a:solidFill>
                <a:cs typeface="Arial" panose="020B0604020202020204" pitchFamily="34" charset="0"/>
              </a:rPr>
              <a:t>CURSOS A DISTÂNCIA - PROGRAMAÇÃO DE </a:t>
            </a:r>
            <a:r>
              <a:rPr lang="pt-BR" sz="2400" b="1" dirty="0">
                <a:solidFill>
                  <a:srgbClr val="810178"/>
                </a:solidFill>
                <a:cs typeface="Arial" panose="020B0604020202020204" pitchFamily="34" charset="0"/>
              </a:rPr>
              <a:t>RÁDIO JORNALISMO E MUSICAL</a:t>
            </a:r>
            <a:endParaRPr lang="pt-BR" sz="2400" dirty="0">
              <a:solidFill>
                <a:srgbClr val="810178"/>
              </a:solidFill>
              <a:cs typeface="Arial" panose="020B0604020202020204" pitchFamily="34" charset="0"/>
            </a:endParaRPr>
          </a:p>
          <a:p>
            <a:endParaRPr lang="pt-BR" sz="2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Realização de cursos técnicos de modo a aprimorar e qualificar a equipe técnica nos fundamentos básicos da operação rádio.</a:t>
            </a:r>
            <a:endParaRPr lang="pt-BR" sz="220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84059" y="3282019"/>
            <a:ext cx="1163297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810178"/>
                </a:solidFill>
                <a:cs typeface="Arial" panose="020B0604020202020204" pitchFamily="34" charset="0"/>
              </a:rPr>
              <a:t>PROGRAMAÇÃO MUSICAL</a:t>
            </a:r>
          </a:p>
          <a:p>
            <a:endParaRPr lang="pt-BR" sz="24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Principais formatos de rádios / como definir um formato;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Como criar uma programação musical dentro de um formato específico;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Como dosar conteúdos “Talk” e jornalismo com a grade musical;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Importância da música no rádio;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Uso do digital para compor uma grade;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Geração de conteúdo </a:t>
            </a:r>
            <a:r>
              <a:rPr lang="pt-BR" sz="2200" dirty="0" err="1">
                <a:solidFill>
                  <a:srgbClr val="000000"/>
                </a:solidFill>
                <a:cs typeface="Arial" panose="020B0604020202020204" pitchFamily="34" charset="0"/>
              </a:rPr>
              <a:t>multiplataforma</a:t>
            </a: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8545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  <p:sp>
        <p:nvSpPr>
          <p:cNvPr id="6" name="Retângulo 5"/>
          <p:cNvSpPr/>
          <p:nvPr/>
        </p:nvSpPr>
        <p:spPr>
          <a:xfrm>
            <a:off x="584059" y="1180681"/>
            <a:ext cx="101012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000000"/>
                </a:solidFill>
                <a:cs typeface="Arial" panose="020B0604020202020204" pitchFamily="34" charset="0"/>
              </a:rPr>
              <a:t>CURSOS A DISTÂNCIA - PROGRAMAÇÃO DE </a:t>
            </a:r>
            <a:r>
              <a:rPr lang="pt-BR" sz="2400" b="1" dirty="0">
                <a:solidFill>
                  <a:srgbClr val="810178"/>
                </a:solidFill>
                <a:cs typeface="Arial" panose="020B0604020202020204" pitchFamily="34" charset="0"/>
              </a:rPr>
              <a:t>RÁDIO JORNALISMO E MUSICAL</a:t>
            </a:r>
            <a:endParaRPr lang="pt-BR" sz="2400" dirty="0">
              <a:solidFill>
                <a:srgbClr val="810178"/>
              </a:solidFill>
              <a:cs typeface="Arial" panose="020B0604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84059" y="1763195"/>
            <a:ext cx="1163297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810178"/>
                </a:solidFill>
                <a:cs typeface="Arial" panose="020B0604020202020204" pitchFamily="34" charset="0"/>
              </a:rPr>
              <a:t>PROGRAMAÇÃO JORNALÍSTICA</a:t>
            </a:r>
          </a:p>
          <a:p>
            <a:endParaRPr lang="pt-BR" sz="16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200" i="1" dirty="0">
                <a:solidFill>
                  <a:srgbClr val="000000"/>
                </a:solidFill>
                <a:cs typeface="Arial" panose="020B0604020202020204" pitchFamily="34" charset="0"/>
              </a:rPr>
              <a:t>1. Composição de grade jornalística em rádios musicais / entretenimento;</a:t>
            </a: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1.1. Linguagem jornalística adaptado ao formato e perfil da rádio;</a:t>
            </a: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1.2. Horários e faixas para programas jornalísticos;</a:t>
            </a: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1.3. Blocos de jornalismo;</a:t>
            </a: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1.4. Prestação de serviço interativa / Geração </a:t>
            </a:r>
            <a:r>
              <a:rPr lang="pt-BR" sz="2200" dirty="0" err="1">
                <a:solidFill>
                  <a:srgbClr val="000000"/>
                </a:solidFill>
                <a:cs typeface="Arial" panose="020B0604020202020204" pitchFamily="34" charset="0"/>
              </a:rPr>
              <a:t>Multiplatafoma</a:t>
            </a: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  <a:p>
            <a:endParaRPr lang="pt-BR" sz="16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200" i="1" dirty="0">
                <a:solidFill>
                  <a:srgbClr val="000000"/>
                </a:solidFill>
                <a:cs typeface="Arial" panose="020B0604020202020204" pitchFamily="34" charset="0"/>
              </a:rPr>
              <a:t>2. Composição de grade de rádios 100% jornalísticas;</a:t>
            </a: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2.1. Formatos de rádios jornalísticas;</a:t>
            </a: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2.2. Formatos de rádios jornalísticas;</a:t>
            </a: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2.3. Organização de pautas / perfis de pautas;</a:t>
            </a: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2.4. Presença do esporte / horários e perfis;</a:t>
            </a: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2.5. Integração com interatividade e outros canais digitais / Geração</a:t>
            </a:r>
          </a:p>
          <a:p>
            <a:r>
              <a:rPr lang="pt-BR" sz="2200" dirty="0" err="1">
                <a:solidFill>
                  <a:srgbClr val="000000"/>
                </a:solidFill>
                <a:cs typeface="Arial" panose="020B0604020202020204" pitchFamily="34" charset="0"/>
              </a:rPr>
              <a:t>multiplataforma</a:t>
            </a: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2594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246113" y="2007263"/>
            <a:ext cx="958720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i="0" u="none" strike="noStrike" baseline="0" dirty="0">
                <a:cs typeface="Arial" panose="020B0604020202020204" pitchFamily="34" charset="0"/>
              </a:rPr>
              <a:t>PALESTRA </a:t>
            </a:r>
          </a:p>
          <a:p>
            <a:r>
              <a:rPr lang="pt-BR" sz="2400" i="1" dirty="0">
                <a:solidFill>
                  <a:srgbClr val="810178"/>
                </a:solidFill>
                <a:cs typeface="Arial" panose="020B0604020202020204" pitchFamily="34" charset="0"/>
              </a:rPr>
              <a:t>O MARKETING DIGITAL COMO ESTRATÉGIA PARA ALAVANCAR OS NEGÓCIOS</a:t>
            </a:r>
          </a:p>
          <a:p>
            <a:pPr algn="ctr"/>
            <a:endParaRPr 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Palestra em 3 regiões com especialista em marketing digital explorando todas as alternativas desse importante meio de comunicação como forma de ampliar a </a:t>
            </a:r>
            <a:r>
              <a:rPr lang="pt-BR" sz="2400" dirty="0" err="1">
                <a:solidFill>
                  <a:srgbClr val="000000"/>
                </a:solidFill>
                <a:cs typeface="Arial" panose="020B0604020202020204" pitchFamily="34" charset="0"/>
              </a:rPr>
              <a:t>atução</a:t>
            </a:r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 junto ao cliente/mercado.</a:t>
            </a:r>
            <a:endParaRPr lang="pt-BR" sz="2400" dirty="0">
              <a:cs typeface="Arial" panose="020B0604020202020204" pitchFamily="34" charset="0"/>
            </a:endParaRPr>
          </a:p>
          <a:p>
            <a:pPr algn="ctr"/>
            <a:endParaRPr 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</p:spTree>
    <p:extLst>
      <p:ext uri="{BB962C8B-B14F-4D97-AF65-F5344CB8AC3E}">
        <p14:creationId xmlns:p14="http://schemas.microsoft.com/office/powerpoint/2010/main" val="369629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246113" y="2007263"/>
            <a:ext cx="94557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i="0" u="none" strike="noStrike" baseline="0" dirty="0">
                <a:cs typeface="Arial" panose="020B0604020202020204" pitchFamily="34" charset="0"/>
              </a:rPr>
              <a:t>PALESTRA </a:t>
            </a:r>
          </a:p>
          <a:p>
            <a:r>
              <a:rPr lang="pt-BR" sz="2400" i="1" dirty="0">
                <a:solidFill>
                  <a:srgbClr val="810178"/>
                </a:solidFill>
                <a:cs typeface="Arial" panose="020B0604020202020204" pitchFamily="34" charset="0"/>
              </a:rPr>
              <a:t>COMO VIABILIZAR UM EVENTO –BOAS PRÁTICAS NO PAÍS</a:t>
            </a:r>
          </a:p>
          <a:p>
            <a:endParaRPr 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Como ampliar a visibilidade de seu cliente numa campanha publicitária por meio de eventos diferenciados ou ainda como estratégia para atrair e reter clientes.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</p:spTree>
    <p:extLst>
      <p:ext uri="{BB962C8B-B14F-4D97-AF65-F5344CB8AC3E}">
        <p14:creationId xmlns:p14="http://schemas.microsoft.com/office/powerpoint/2010/main" val="8281585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246113" y="2007263"/>
            <a:ext cx="945572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i="0" u="none" strike="noStrike" baseline="0" dirty="0">
                <a:cs typeface="Arial" panose="020B0604020202020204" pitchFamily="34" charset="0"/>
              </a:rPr>
              <a:t>PALESTRA </a:t>
            </a:r>
          </a:p>
          <a:p>
            <a:r>
              <a:rPr lang="pt-BR" sz="2400" i="1" dirty="0">
                <a:solidFill>
                  <a:srgbClr val="810178"/>
                </a:solidFill>
                <a:cs typeface="Arial" panose="020B0604020202020204" pitchFamily="34" charset="0"/>
              </a:rPr>
              <a:t>TENDÊNCIAS DE MARKETING NUM MERCADO EM CONSTANTES MUDANÇAS</a:t>
            </a:r>
          </a:p>
          <a:p>
            <a:endParaRPr 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Dar ao participante uma visão clara das principais tendências de marketing considerando as novas ferramentas e principalmente os novos hábitos de consumo do novo cliente.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</p:spTree>
    <p:extLst>
      <p:ext uri="{BB962C8B-B14F-4D97-AF65-F5344CB8AC3E}">
        <p14:creationId xmlns:p14="http://schemas.microsoft.com/office/powerpoint/2010/main" val="2450596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-1" y="0"/>
            <a:ext cx="578815" cy="6850680"/>
          </a:xfrm>
          <a:prstGeom prst="rect">
            <a:avLst/>
          </a:prstGeom>
          <a:gradFill>
            <a:gsLst>
              <a:gs pos="0">
                <a:srgbClr val="F7ABF2"/>
              </a:gs>
              <a:gs pos="50000">
                <a:srgbClr val="FFEDB9"/>
              </a:gs>
              <a:gs pos="100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 rot="16200000">
            <a:off x="-2367952" y="2842448"/>
            <a:ext cx="53664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DESCRIÇÃO DAS SOLUÇÕES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331085"/>
              </p:ext>
            </p:extLst>
          </p:nvPr>
        </p:nvGraphicFramePr>
        <p:xfrm>
          <a:off x="675865" y="208721"/>
          <a:ext cx="9078988" cy="5913786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293931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396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977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Eventos </a:t>
                      </a:r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Apresentação do Programa</a:t>
                      </a:r>
                      <a:r>
                        <a:rPr lang="pt-BR" sz="1200" u="none" strike="noStrike" dirty="0">
                          <a:effectLst/>
                        </a:rPr>
                        <a:t> pelas diversas regiões de SC.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Palestra promocional para apresentação do Programa às rádios locais em 3 regiões.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020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Campanha engajamento e sustentação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Material de promoção e sustentação do Programa dirigido aos dirigentes e equipe das rádios.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121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Aula inaugural - Palestra </a:t>
                      </a:r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Gestão inovadora num mercado em constantes mudanças </a:t>
                      </a:r>
                      <a:r>
                        <a:rPr lang="pt-BR" sz="1200" u="none" strike="noStrike" dirty="0">
                          <a:effectLst/>
                        </a:rPr>
                        <a:t>+ coquetel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Eventos/aula inaugural que marca o início do Programa em 3 regiões do estado.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977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Cursos a distância </a:t>
                      </a:r>
                    </a:p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Programação rádio jornalismo/musical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Esse curso estará dividido em tópicos que poderão ser acessados pelas rádios em qualquer momento.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Consultoria planejamento estratégico </a:t>
                      </a:r>
                      <a:r>
                        <a:rPr lang="pt-BR" sz="1200" u="none" strike="noStrike" dirty="0">
                          <a:effectLst/>
                        </a:rPr>
                        <a:t>na empresa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Trata-se de uma metodologia de 12 horas, sendo 4 por meio de Workshops (ação coletiva) e em seguida 8 horas de consultoria exclusiva para confecção do planejamento empresarial.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5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Consultoria</a:t>
                      </a:r>
                      <a:r>
                        <a:rPr lang="pt-BR" sz="1200" u="none" strike="noStrike" dirty="0">
                          <a:solidFill>
                            <a:srgbClr val="810178"/>
                          </a:solidFill>
                          <a:effectLst/>
                        </a:rPr>
                        <a:t> </a:t>
                      </a:r>
                      <a:r>
                        <a:rPr lang="pt-BR" sz="1200" u="none" strike="noStrike" dirty="0">
                          <a:effectLst/>
                        </a:rPr>
                        <a:t>individual na empresa - </a:t>
                      </a:r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Finanças</a:t>
                      </a:r>
                      <a:endParaRPr lang="pt-BR" sz="1200" b="1" i="0" u="none" strike="noStrike" dirty="0">
                        <a:solidFill>
                          <a:srgbClr val="810178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Consultoria Gestão financeira, complementar ao curso Gestão Financeira, exclusiva em cada rádio, com reuniões previamente agendadas.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Consultoria</a:t>
                      </a:r>
                      <a:r>
                        <a:rPr lang="pt-BR" sz="1200" u="none" strike="noStrike" dirty="0">
                          <a:solidFill>
                            <a:srgbClr val="810178"/>
                          </a:solidFill>
                          <a:effectLst/>
                        </a:rPr>
                        <a:t> </a:t>
                      </a:r>
                      <a:r>
                        <a:rPr lang="pt-BR" sz="1200" u="none" strike="noStrike" dirty="0">
                          <a:effectLst/>
                        </a:rPr>
                        <a:t>individual na empresa - </a:t>
                      </a:r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Vendas</a:t>
                      </a:r>
                      <a:endParaRPr lang="pt-BR" sz="1200" b="1" i="0" u="none" strike="noStrike" dirty="0">
                        <a:solidFill>
                          <a:srgbClr val="810178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Consultoria Gestão de vendas, complementar ao curso Como Aumentar suas vendas, exclusiva em cada rádio, com reuniões previamente agendadas.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1211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Curso </a:t>
                      </a:r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Vendas </a:t>
                      </a:r>
                    </a:p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16 horas/aula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O curso aborda assuntos estratégicos para a tomada de decisões, formação de equipes de vendas e definição de ações que melhorem a gestão de vendas de sua empresa através de eficientes técnicas visando melhorar seu desempenho pessoal nessa gestão.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5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Curso </a:t>
                      </a:r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Finanças</a:t>
                      </a:r>
                    </a:p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20 horas/aula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O curso focará em temas como Planejamento Financeiro, Fluxo de Caixa, Preço de Venda, Demonstrativo de Resultados e Análise de Resultados.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35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Palestra</a:t>
                      </a:r>
                      <a:r>
                        <a:rPr lang="pt-BR" sz="1200" u="none" strike="noStrike" dirty="0">
                          <a:effectLst/>
                        </a:rPr>
                        <a:t>: O Marketing digital como estratégia para alavancar os negócios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Oferecer informações, técnicas e estratégias com foco no ambiente digital, tendo como objetivo viabilizar novos negócios na operação de uma rádio.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8977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Palestra</a:t>
                      </a:r>
                      <a:r>
                        <a:rPr lang="pt-BR" sz="1200" u="none" strike="noStrike" dirty="0">
                          <a:effectLst/>
                        </a:rPr>
                        <a:t>: Off-line e Online: o que o Rádio precisa considerar nesses dois ambientes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Orientar os participantes sobre a necessidade da convergência digital como diferencial competitivo.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8977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Palestra</a:t>
                      </a:r>
                      <a:r>
                        <a:rPr lang="pt-BR" sz="1200" u="none" strike="noStrike" dirty="0">
                          <a:effectLst/>
                        </a:rPr>
                        <a:t>: Como viabilizar um evento –boas práticas no país.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Com base em boas práticas no país apresentar às rádios participantes casos de sucesso de outras rádios de todo o país.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3530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Palestra</a:t>
                      </a:r>
                      <a:r>
                        <a:rPr lang="pt-BR" sz="1200" u="none" strike="noStrike" dirty="0">
                          <a:effectLst/>
                        </a:rPr>
                        <a:t>: Tendências de marketing num mercado em constantes mudanças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Atualizar as rádios em relação aos novos hábitos de consumo e principalmente todas as opções de estratégias de </a:t>
                      </a:r>
                      <a:r>
                        <a:rPr lang="pt-BR" sz="1200" u="none" strike="noStrike" dirty="0" err="1">
                          <a:effectLst/>
                        </a:rPr>
                        <a:t>mkt</a:t>
                      </a:r>
                      <a:r>
                        <a:rPr lang="pt-BR" sz="1200" u="none" strike="noStrike" dirty="0">
                          <a:effectLst/>
                        </a:rPr>
                        <a:t> disponíveis com objetivo de atrair e reter clientes.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90205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EVENTO DE ENCERRAMENTO</a:t>
                      </a:r>
                      <a:endParaRPr lang="pt-BR" sz="1200" b="1" i="0" u="none" strike="noStrike" dirty="0">
                        <a:solidFill>
                          <a:srgbClr val="810178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Evento de confraternização e apresentação de resultados Programa com entrega de certificados.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4175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 rot="16200000">
            <a:off x="-2293879" y="2943514"/>
            <a:ext cx="52646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SUGESTÃO CRONOGRAMA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86419"/>
              </p:ext>
            </p:extLst>
          </p:nvPr>
        </p:nvGraphicFramePr>
        <p:xfrm>
          <a:off x="1033672" y="180473"/>
          <a:ext cx="8790758" cy="6581274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47346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12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124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259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24737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</a:tblGrid>
              <a:tr h="28345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810178"/>
                          </a:solidFill>
                          <a:effectLst/>
                          <a:latin typeface="Calibri Light" panose="020F0302020204030204" pitchFamily="34" charset="0"/>
                        </a:rPr>
                        <a:t>AÇÕES</a:t>
                      </a: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A824A5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9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Eventos </a:t>
                      </a:r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Apresentação do Programa</a:t>
                      </a:r>
                      <a:r>
                        <a:rPr lang="pt-BR" sz="1600" u="none" strike="noStrike" dirty="0">
                          <a:effectLst/>
                        </a:rPr>
                        <a:t> pelas diversas regiões de SC.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0178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8673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Campanha engajamento e sustentação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09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Aula inaugural - Palestra </a:t>
                      </a:r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Gestão inovadora num mercado em constantes mudanças </a:t>
                      </a:r>
                      <a:r>
                        <a:rPr lang="pt-BR" sz="1600" u="none" strike="noStrike" dirty="0">
                          <a:effectLst/>
                        </a:rPr>
                        <a:t>+ coquetel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5DC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09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Cursos a distância </a:t>
                      </a:r>
                    </a:p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Programação rádio jornalismo/musical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763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Consultoria planejamento estratégico </a:t>
                      </a:r>
                      <a:r>
                        <a:rPr lang="pt-BR" sz="1600" u="none" strike="noStrike" dirty="0">
                          <a:effectLst/>
                        </a:rPr>
                        <a:t>na empresa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121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Consultoria</a:t>
                      </a:r>
                      <a:r>
                        <a:rPr lang="pt-BR" sz="1600" u="none" strike="noStrike" dirty="0">
                          <a:solidFill>
                            <a:srgbClr val="810178"/>
                          </a:solidFill>
                          <a:effectLst/>
                        </a:rPr>
                        <a:t> </a:t>
                      </a:r>
                      <a:r>
                        <a:rPr lang="pt-BR" sz="1600" u="none" strike="noStrike" dirty="0">
                          <a:effectLst/>
                        </a:rPr>
                        <a:t>individual na empresa - </a:t>
                      </a:r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Finanças</a:t>
                      </a:r>
                      <a:endParaRPr lang="pt-BR" sz="1600" b="1" i="0" u="none" strike="noStrike" dirty="0">
                        <a:solidFill>
                          <a:srgbClr val="810178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66749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Consultoria</a:t>
                      </a:r>
                      <a:r>
                        <a:rPr lang="pt-BR" sz="1600" u="none" strike="noStrike" dirty="0">
                          <a:solidFill>
                            <a:srgbClr val="810178"/>
                          </a:solidFill>
                          <a:effectLst/>
                        </a:rPr>
                        <a:t> </a:t>
                      </a:r>
                      <a:r>
                        <a:rPr lang="pt-BR" sz="1600" u="none" strike="noStrike" dirty="0">
                          <a:effectLst/>
                        </a:rPr>
                        <a:t>individual na empresa - </a:t>
                      </a:r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Vendas</a:t>
                      </a:r>
                      <a:endParaRPr lang="pt-BR" sz="1600" b="1" i="0" u="none" strike="noStrike" dirty="0">
                        <a:solidFill>
                          <a:srgbClr val="810178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457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Curso </a:t>
                      </a:r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Vendas - </a:t>
                      </a:r>
                      <a:r>
                        <a:rPr lang="pt-BR" sz="1600" u="none" strike="noStrike" dirty="0">
                          <a:effectLst/>
                        </a:rPr>
                        <a:t>16 horas/aula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4892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u="none" strike="noStrike" dirty="0">
                          <a:effectLst/>
                        </a:rPr>
                        <a:t>Curso </a:t>
                      </a:r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Finanças - </a:t>
                      </a:r>
                      <a:r>
                        <a:rPr lang="pt-BR" sz="1600" u="none" strike="noStrike" dirty="0">
                          <a:effectLst/>
                        </a:rPr>
                        <a:t>20 horas/aula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209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Palestra</a:t>
                      </a:r>
                      <a:r>
                        <a:rPr lang="pt-BR" sz="1600" u="none" strike="noStrike" dirty="0">
                          <a:effectLst/>
                        </a:rPr>
                        <a:t>: O Marketing digital como estratégia para alavancar os negócios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B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209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Palestra</a:t>
                      </a:r>
                      <a:r>
                        <a:rPr lang="pt-BR" sz="1600" u="none" strike="noStrike" dirty="0">
                          <a:effectLst/>
                        </a:rPr>
                        <a:t>: Off-line e Online: o que o Rádio precisa considerar nesses dois ambientes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B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5209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Palestra</a:t>
                      </a:r>
                      <a:r>
                        <a:rPr lang="pt-BR" sz="1600" u="none" strike="noStrike" dirty="0">
                          <a:effectLst/>
                        </a:rPr>
                        <a:t>: Como viabilizar um evento – boas práticas no país.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B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5209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Palestra</a:t>
                      </a:r>
                      <a:r>
                        <a:rPr lang="pt-BR" sz="1600" u="none" strike="noStrike" dirty="0">
                          <a:effectLst/>
                        </a:rPr>
                        <a:t>: Tendências de marketing num mercado em constantes mudanças</a:t>
                      </a:r>
                      <a:endParaRPr lang="pt-B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AB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0643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600" b="1" u="none" strike="noStrike" dirty="0">
                          <a:solidFill>
                            <a:srgbClr val="810178"/>
                          </a:solidFill>
                          <a:effectLst/>
                        </a:rPr>
                        <a:t>EVENTO DE ENCERRAMENTO</a:t>
                      </a:r>
                      <a:endParaRPr lang="pt-BR" sz="1600" b="1" i="0" u="none" strike="noStrike" dirty="0">
                        <a:solidFill>
                          <a:srgbClr val="810178"/>
                        </a:solidFill>
                        <a:effectLst/>
                        <a:latin typeface="Calibri Light" panose="020F0302020204030204" pitchFamily="34" charset="0"/>
                      </a:endParaRPr>
                    </a:p>
                  </a:txBody>
                  <a:tcPr marL="6044" marR="6044" marT="6044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8F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017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323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871650" y="385719"/>
            <a:ext cx="31336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INVESTIMENTO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7737" y="1598985"/>
            <a:ext cx="6516095" cy="343021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84392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246113" y="2007263"/>
            <a:ext cx="94557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i="1" u="sng" dirty="0">
                <a:solidFill>
                  <a:srgbClr val="000000"/>
                </a:solidFill>
                <a:cs typeface="Arial" panose="020B0604020202020204" pitchFamily="34" charset="0"/>
              </a:rPr>
              <a:t>CONTATO </a:t>
            </a:r>
          </a:p>
          <a:p>
            <a:pPr algn="ctr"/>
            <a:endParaRPr lang="pt-BR" sz="2400" b="1" i="1" u="sng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/>
            <a:r>
              <a:rPr lang="pt-BR" sz="2400" b="1" i="1" dirty="0">
                <a:solidFill>
                  <a:srgbClr val="000000"/>
                </a:solidFill>
                <a:cs typeface="Arial" panose="020B0604020202020204" pitchFamily="34" charset="0"/>
              </a:rPr>
              <a:t>Donizete Boger</a:t>
            </a:r>
          </a:p>
          <a:p>
            <a:pPr algn="ctr"/>
            <a:r>
              <a:rPr lang="pt-BR" sz="2400" b="1" i="1" dirty="0">
                <a:solidFill>
                  <a:srgbClr val="810178"/>
                </a:solidFill>
                <a:cs typeface="Arial" panose="020B0604020202020204" pitchFamily="34" charset="0"/>
              </a:rPr>
              <a:t>donizete@sc.sebrae.com.br</a:t>
            </a:r>
            <a:endParaRPr lang="pt-BR" sz="2400" b="1" i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51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577892" y="754409"/>
            <a:ext cx="11575473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u="none" strike="noStrike" baseline="0" dirty="0">
                <a:solidFill>
                  <a:srgbClr val="810178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CENÁRIO</a:t>
            </a:r>
          </a:p>
          <a:p>
            <a:endParaRPr lang="pt-BR" sz="2400" b="0" i="1" u="none" strike="noStrike" baseline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O mercado publicitário passa por constantes mudanças;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Além da atual concorrência surgem constantemente os chamados produtos substitutos que ampliam as alternativas sob a ótica do cliente;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Novos hábitos de consumo que obriga as rádios para convergência digital;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pt-BR" sz="220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Mudança na </a:t>
            </a:r>
            <a:r>
              <a:rPr lang="pt-BR" sz="2200" u="none" strike="noStrike" baseline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visão</a:t>
            </a:r>
            <a:r>
              <a:rPr lang="pt-BR" sz="220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 de negócios é essencial para que cada rádio mantenha e conquiste mercado.</a:t>
            </a:r>
          </a:p>
        </p:txBody>
      </p:sp>
    </p:spTree>
    <p:extLst>
      <p:ext uri="{BB962C8B-B14F-4D97-AF65-F5344CB8AC3E}">
        <p14:creationId xmlns:p14="http://schemas.microsoft.com/office/powerpoint/2010/main" val="21342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997703" y="255955"/>
            <a:ext cx="945572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b="1" i="0" u="none" strike="noStrike" baseline="0" dirty="0">
                <a:solidFill>
                  <a:srgbClr val="810178"/>
                </a:solidFill>
                <a:cs typeface="Arial" panose="020B0604020202020204" pitchFamily="34" charset="0"/>
              </a:rPr>
              <a:t>O QUE É O PROGRAMA SMART RÁDIO?</a:t>
            </a:r>
          </a:p>
          <a:p>
            <a:pPr algn="ctr"/>
            <a:endParaRPr lang="pt-BR" sz="2800" b="0" i="0" u="none" strike="noStrike" baseline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/>
            <a:r>
              <a:rPr lang="pt-BR" sz="24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Programa Estruturado </a:t>
            </a:r>
            <a:r>
              <a:rPr lang="pt-BR" sz="2400" b="0" i="0" u="none" strike="noStrike" baseline="0" dirty="0">
                <a:solidFill>
                  <a:srgbClr val="810178"/>
                </a:solidFill>
                <a:cs typeface="Arial" panose="020B0604020202020204" pitchFamily="34" charset="0"/>
              </a:rPr>
              <a:t>dirigido às rádios catarinenses </a:t>
            </a:r>
            <a:r>
              <a:rPr lang="pt-BR" sz="2400" b="0" i="0" u="none" strike="noStrike" baseline="0" dirty="0">
                <a:solidFill>
                  <a:srgbClr val="000000"/>
                </a:solidFill>
                <a:cs typeface="Arial" panose="020B0604020202020204" pitchFamily="34" charset="0"/>
              </a:rPr>
              <a:t>com foco na melhoria da gestão comercial, finanças, aperfeiçoamento técnico e visão estratégica.</a:t>
            </a:r>
            <a:endParaRPr lang="pt-BR" sz="2400" dirty="0">
              <a:cs typeface="Arial" panose="020B0604020202020204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82974" y="2632312"/>
            <a:ext cx="69587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i="0" u="none" strike="noStrike" baseline="0" dirty="0">
                <a:solidFill>
                  <a:srgbClr val="810178"/>
                </a:solidFill>
              </a:rPr>
              <a:t>COMO?</a:t>
            </a:r>
          </a:p>
          <a:p>
            <a:endParaRPr lang="pt-BR" sz="2400" dirty="0">
              <a:solidFill>
                <a:srgbClr val="000000"/>
              </a:solidFill>
            </a:endParaRPr>
          </a:p>
          <a:p>
            <a:r>
              <a:rPr lang="pt-BR" sz="2400" dirty="0">
                <a:solidFill>
                  <a:srgbClr val="000000"/>
                </a:solidFill>
              </a:rPr>
              <a:t>Ações para </a:t>
            </a:r>
            <a:r>
              <a:rPr lang="pt-BR" sz="2400" dirty="0">
                <a:solidFill>
                  <a:srgbClr val="810178"/>
                </a:solidFill>
              </a:rPr>
              <a:t>empresários/gestores e suas equipes</a:t>
            </a:r>
            <a:r>
              <a:rPr lang="pt-BR" sz="2400" dirty="0">
                <a:solidFill>
                  <a:srgbClr val="000000"/>
                </a:solidFill>
              </a:rPr>
              <a:t>, por meio de soluções coletivas e individuais baseadas em:</a:t>
            </a:r>
            <a:endParaRPr lang="pt-BR" sz="2400" dirty="0"/>
          </a:p>
        </p:txBody>
      </p:sp>
      <p:sp>
        <p:nvSpPr>
          <p:cNvPr id="6" name="Retângulo 5"/>
          <p:cNvSpPr/>
          <p:nvPr/>
        </p:nvSpPr>
        <p:spPr>
          <a:xfrm>
            <a:off x="582974" y="4604627"/>
            <a:ext cx="57798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b="0" i="0" u="none" strike="noStrike" baseline="0" dirty="0">
                <a:solidFill>
                  <a:srgbClr val="000000"/>
                </a:solidFill>
              </a:rPr>
              <a:t>Workshops de planejamento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b="0" i="0" u="none" strike="noStrike" baseline="0" dirty="0">
                <a:solidFill>
                  <a:srgbClr val="000000"/>
                </a:solidFill>
              </a:rPr>
              <a:t>Cursos em gestão presenciais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b="0" i="0" u="none" strike="noStrike" baseline="0" dirty="0">
                <a:solidFill>
                  <a:srgbClr val="000000"/>
                </a:solidFill>
              </a:rPr>
              <a:t>Cursos técnicos à distância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b="0" i="0" u="none" strike="noStrike" baseline="0" dirty="0">
                <a:solidFill>
                  <a:srgbClr val="000000"/>
                </a:solidFill>
              </a:rPr>
              <a:t>Palestras de técnicas e de mercado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b="0" i="0" u="none" strike="noStrike" baseline="0" dirty="0">
                <a:solidFill>
                  <a:srgbClr val="000000"/>
                </a:solidFill>
              </a:rPr>
              <a:t>Consultorias individuais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19992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593791" y="2022761"/>
            <a:ext cx="9455727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i="0" u="none" strike="noStrike" baseline="0" dirty="0">
                <a:cs typeface="Arial" panose="020B0604020202020204" pitchFamily="34" charset="0"/>
              </a:rPr>
              <a:t>EVENTO PALESTRA DE LANÇAMENTO</a:t>
            </a:r>
          </a:p>
          <a:p>
            <a:endParaRPr 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Evento de lançamento </a:t>
            </a:r>
            <a:r>
              <a:rPr lang="pt-BR" sz="2400" i="1" dirty="0">
                <a:solidFill>
                  <a:srgbClr val="000000"/>
                </a:solidFill>
                <a:cs typeface="Arial" panose="020B0604020202020204" pitchFamily="34" charset="0"/>
              </a:rPr>
              <a:t>Programa </a:t>
            </a:r>
            <a:r>
              <a:rPr lang="pt-BR" sz="2400" i="1" dirty="0" err="1">
                <a:solidFill>
                  <a:srgbClr val="000000"/>
                </a:solidFill>
                <a:cs typeface="Arial" panose="020B0604020202020204" pitchFamily="34" charset="0"/>
              </a:rPr>
              <a:t>Smart</a:t>
            </a:r>
            <a:r>
              <a:rPr lang="pt-BR" sz="2400" i="1" dirty="0">
                <a:solidFill>
                  <a:srgbClr val="000000"/>
                </a:solidFill>
                <a:cs typeface="Arial" panose="020B0604020202020204" pitchFamily="34" charset="0"/>
              </a:rPr>
              <a:t> Radio </a:t>
            </a:r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em 3 regiões, com palestra </a:t>
            </a:r>
            <a:r>
              <a:rPr lang="pt-BR" sz="2800" i="1" dirty="0">
                <a:solidFill>
                  <a:srgbClr val="810178"/>
                </a:solidFill>
                <a:cs typeface="Arial" panose="020B0604020202020204" pitchFamily="34" charset="0"/>
              </a:rPr>
              <a:t>Gestão Inovadora num Mercado em Mudanças</a:t>
            </a:r>
            <a:endParaRPr lang="pt-BR" sz="2400" i="1" dirty="0">
              <a:solidFill>
                <a:srgbClr val="810178"/>
              </a:solidFill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seguido de coquetel.</a:t>
            </a:r>
            <a:endParaRPr lang="pt-BR" sz="2400" dirty="0"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</p:spTree>
    <p:extLst>
      <p:ext uri="{BB962C8B-B14F-4D97-AF65-F5344CB8AC3E}">
        <p14:creationId xmlns:p14="http://schemas.microsoft.com/office/powerpoint/2010/main" val="1092709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586639" y="1291757"/>
            <a:ext cx="94557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000000"/>
                </a:solidFill>
                <a:cs typeface="Arial" panose="020B0604020202020204" pitchFamily="34" charset="0"/>
              </a:rPr>
              <a:t>WORKSHOP PLANEJAMENTO ESTRATÉGICO</a:t>
            </a:r>
            <a:endParaRPr lang="pt-BR" sz="2400" b="1" i="0" u="none" strike="noStrike" baseline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Elaboração de </a:t>
            </a:r>
            <a:r>
              <a:rPr lang="pt-BR" sz="2400" dirty="0">
                <a:solidFill>
                  <a:srgbClr val="810178"/>
                </a:solidFill>
                <a:cs typeface="Arial" panose="020B0604020202020204" pitchFamily="34" charset="0"/>
              </a:rPr>
              <a:t>Planejamento Estratégico</a:t>
            </a:r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, de modo a levantar cenários futuros, mas principalmente desenvolver planos de ações pragmáticos que contribuam com resultados expressivos para cada rádio. </a:t>
            </a:r>
            <a:endParaRPr lang="pt-BR" sz="2400" dirty="0"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593790" y="3802639"/>
            <a:ext cx="945572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cs typeface="Arial" panose="020B0604020202020204" pitchFamily="34" charset="0"/>
              </a:rPr>
              <a:t>No caso das </a:t>
            </a:r>
            <a:r>
              <a:rPr lang="pt-BR" sz="2400" dirty="0">
                <a:solidFill>
                  <a:srgbClr val="810178"/>
                </a:solidFill>
                <a:cs typeface="Arial" panose="020B0604020202020204" pitchFamily="34" charset="0"/>
              </a:rPr>
              <a:t>rádios AM</a:t>
            </a:r>
            <a:r>
              <a:rPr lang="pt-BR" sz="2400" dirty="0">
                <a:cs typeface="Arial" panose="020B0604020202020204" pitchFamily="34" charset="0"/>
              </a:rPr>
              <a:t>, serão levantados todos os aspectos relevantes para uma boa travessia para o FM:</a:t>
            </a:r>
          </a:p>
          <a:p>
            <a:endParaRPr 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Perfil e comportamento de mercado;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Mix de produtos;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Estratégias comerciais;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Estrutura e formação de preço de venda, etc.</a:t>
            </a:r>
          </a:p>
        </p:txBody>
      </p:sp>
    </p:spTree>
    <p:extLst>
      <p:ext uri="{BB962C8B-B14F-4D97-AF65-F5344CB8AC3E}">
        <p14:creationId xmlns:p14="http://schemas.microsoft.com/office/powerpoint/2010/main" val="3384794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586639" y="2128671"/>
            <a:ext cx="94557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000000"/>
                </a:solidFill>
                <a:cs typeface="Arial" panose="020B0604020202020204" pitchFamily="34" charset="0"/>
              </a:rPr>
              <a:t>CURSO VENDAS E FINANÇAS</a:t>
            </a:r>
            <a:endParaRPr lang="pt-BR" sz="2400" b="1" i="0" u="none" strike="noStrike" baseline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endParaRPr lang="pt-BR" sz="2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Realização de cursos adaptados ao segmento rádio em 3 regiões do estado de acordo com a localização dos participantes nos temas </a:t>
            </a:r>
          </a:p>
          <a:p>
            <a:r>
              <a:rPr lang="pt-BR" sz="2400" b="1" dirty="0">
                <a:solidFill>
                  <a:srgbClr val="810178"/>
                </a:solidFill>
                <a:cs typeface="Arial" panose="020B0604020202020204" pitchFamily="34" charset="0"/>
              </a:rPr>
              <a:t>Vendas e Finanças.</a:t>
            </a:r>
          </a:p>
        </p:txBody>
      </p:sp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</p:spTree>
    <p:extLst>
      <p:ext uri="{BB962C8B-B14F-4D97-AF65-F5344CB8AC3E}">
        <p14:creationId xmlns:p14="http://schemas.microsoft.com/office/powerpoint/2010/main" val="2348101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  <p:sp>
        <p:nvSpPr>
          <p:cNvPr id="6" name="Retângulo 5"/>
          <p:cNvSpPr/>
          <p:nvPr/>
        </p:nvSpPr>
        <p:spPr>
          <a:xfrm>
            <a:off x="584059" y="1366668"/>
            <a:ext cx="10209713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810178"/>
                </a:solidFill>
                <a:cs typeface="Arial" panose="020B0604020202020204" pitchFamily="34" charset="0"/>
              </a:rPr>
              <a:t>CURSO FINANÇAS </a:t>
            </a:r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- síntese</a:t>
            </a:r>
          </a:p>
          <a:p>
            <a:endParaRPr lang="pt-BR" sz="2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Tem seu foco em gestão, com uma linguagem referenciada em objetividade, simplicidade, buscando a proximidade e a inspiração na vida real dos empresários desse segmento. Visa a ampliação do acesso à conhecimentos com vistas à promoção da competitividade, ao aumento da produtividade e da lucratividade, de modo sustentável com orientações empresariais práticas para o dia a dia das microempresas.</a:t>
            </a:r>
            <a:endParaRPr lang="pt-BR" sz="220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96977" y="4200274"/>
            <a:ext cx="1163297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ASSUNTOS TRATADOS</a:t>
            </a:r>
          </a:p>
          <a:p>
            <a:endParaRPr lang="pt-BR" sz="24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Planejamento Financeiro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Fluxo e Caixa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Preço de Venda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Demonstrativo de resultados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Análise de Resultados</a:t>
            </a:r>
            <a:endParaRPr lang="pt-BR" sz="220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549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  <p:sp>
        <p:nvSpPr>
          <p:cNvPr id="6" name="Retângulo 5"/>
          <p:cNvSpPr/>
          <p:nvPr/>
        </p:nvSpPr>
        <p:spPr>
          <a:xfrm>
            <a:off x="572336" y="1614638"/>
            <a:ext cx="102097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810178"/>
                </a:solidFill>
                <a:cs typeface="Arial" panose="020B0604020202020204" pitchFamily="34" charset="0"/>
              </a:rPr>
              <a:t>CURSO MARKETING</a:t>
            </a:r>
            <a:r>
              <a:rPr lang="pt-BR" sz="2400" b="1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- síntese</a:t>
            </a:r>
          </a:p>
          <a:p>
            <a:endParaRPr lang="pt-BR" sz="2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Possibilita que o participante compreenda os principais conceitos de marketing, incluindo as mais importantes ferramentas de marketing na gestão do negócio.</a:t>
            </a:r>
            <a:endParaRPr lang="pt-BR" sz="220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85254" y="3533843"/>
            <a:ext cx="11632977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000000"/>
                </a:solidFill>
                <a:cs typeface="Arial" panose="020B0604020202020204" pitchFamily="34" charset="0"/>
              </a:rPr>
              <a:t>ASSUNTOS TRATADOS</a:t>
            </a:r>
          </a:p>
          <a:p>
            <a:endParaRPr lang="pt-BR" sz="2400" b="1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Conceitos Centrais de Marketing;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Estratégias de Marketing;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Tópicos Avançados de Marketing;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Compartilhando Resultados.</a:t>
            </a:r>
          </a:p>
        </p:txBody>
      </p:sp>
    </p:spTree>
    <p:extLst>
      <p:ext uri="{BB962C8B-B14F-4D97-AF65-F5344CB8AC3E}">
        <p14:creationId xmlns:p14="http://schemas.microsoft.com/office/powerpoint/2010/main" val="863962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4426" y="4940006"/>
            <a:ext cx="2367574" cy="1917994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2821032" y="415536"/>
            <a:ext cx="654993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pt-BR" sz="3600" b="1" dirty="0">
                <a:solidFill>
                  <a:srgbClr val="810178"/>
                </a:solidFill>
                <a:cs typeface="Arial" panose="020B0604020202020204" pitchFamily="34" charset="0"/>
              </a:rPr>
              <a:t>DETALHAMENTO DO PROGRAMA</a:t>
            </a:r>
          </a:p>
        </p:txBody>
      </p:sp>
      <p:sp>
        <p:nvSpPr>
          <p:cNvPr id="6" name="Retângulo 5"/>
          <p:cNvSpPr/>
          <p:nvPr/>
        </p:nvSpPr>
        <p:spPr>
          <a:xfrm>
            <a:off x="584059" y="1862611"/>
            <a:ext cx="1010122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>
                <a:solidFill>
                  <a:srgbClr val="810178"/>
                </a:solidFill>
                <a:cs typeface="Arial" panose="020B0604020202020204" pitchFamily="34" charset="0"/>
              </a:rPr>
              <a:t>CONSULTORIA INDIVIDUAL NA EMPRESA</a:t>
            </a:r>
            <a:endParaRPr lang="pt-BR" sz="2400" dirty="0">
              <a:solidFill>
                <a:srgbClr val="810178"/>
              </a:solidFill>
              <a:cs typeface="Arial" panose="020B0604020202020204" pitchFamily="34" charset="0"/>
            </a:endParaRPr>
          </a:p>
          <a:p>
            <a:endParaRPr lang="pt-BR" sz="22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r>
              <a:rPr lang="pt-BR" sz="2200" dirty="0">
                <a:solidFill>
                  <a:srgbClr val="000000"/>
                </a:solidFill>
                <a:cs typeface="Arial" panose="020B0604020202020204" pitchFamily="34" charset="0"/>
              </a:rPr>
              <a:t>O programa disponibilizará consultoria em gestão na sede da empresa onde o empresário ou gestor poderá envolver outros integrantes da sua equipe num total de </a:t>
            </a:r>
            <a:r>
              <a:rPr lang="pt-BR" sz="2200" dirty="0">
                <a:solidFill>
                  <a:srgbClr val="810178"/>
                </a:solidFill>
                <a:cs typeface="Arial" panose="020B0604020202020204" pitchFamily="34" charset="0"/>
              </a:rPr>
              <a:t>40 horas- 20 horas de finanças e 20 horas de vendas.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53145" y="4231264"/>
            <a:ext cx="1163297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400" b="1" dirty="0">
                <a:solidFill>
                  <a:srgbClr val="810178"/>
                </a:solidFill>
                <a:cs typeface="Arial" panose="020B0604020202020204" pitchFamily="34" charset="0"/>
              </a:rPr>
              <a:t>Diagnóstico + Consultoria = Ação Customizada</a:t>
            </a:r>
            <a:endParaRPr lang="pt-BR" sz="2200" b="1" dirty="0">
              <a:solidFill>
                <a:srgbClr val="810178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3348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1359</Words>
  <Application>Microsoft Office PowerPoint</Application>
  <PresentationFormat>Widescreen</PresentationFormat>
  <Paragraphs>417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Edgar Macedo Junior</dc:creator>
  <cp:lastModifiedBy>Usuario</cp:lastModifiedBy>
  <cp:revision>49</cp:revision>
  <dcterms:created xsi:type="dcterms:W3CDTF">2019-02-25T15:47:42Z</dcterms:created>
  <dcterms:modified xsi:type="dcterms:W3CDTF">2019-03-15T16:54:14Z</dcterms:modified>
</cp:coreProperties>
</file>