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66" r:id="rId6"/>
    <p:sldId id="326" r:id="rId7"/>
    <p:sldId id="365" r:id="rId8"/>
    <p:sldId id="370" r:id="rId9"/>
    <p:sldId id="371" r:id="rId10"/>
    <p:sldId id="367" r:id="rId11"/>
    <p:sldId id="338" r:id="rId12"/>
    <p:sldId id="368" r:id="rId13"/>
    <p:sldId id="364" r:id="rId14"/>
    <p:sldId id="372" r:id="rId15"/>
    <p:sldId id="306" r:id="rId16"/>
    <p:sldId id="369" r:id="rId17"/>
    <p:sldId id="374" r:id="rId18"/>
    <p:sldId id="375" r:id="rId19"/>
    <p:sldId id="376" r:id="rId20"/>
    <p:sldId id="378" r:id="rId21"/>
    <p:sldId id="377" r:id="rId22"/>
    <p:sldId id="379" r:id="rId23"/>
    <p:sldId id="380" r:id="rId24"/>
    <p:sldId id="287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79967-C629-42D4-8122-428576092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D59B56-D503-4668-8DC4-E82EE534B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46385-E927-448F-9A90-8F9F08DE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D0A6C4-AF4E-44DC-993C-CE05B227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6321F3-7A18-4E17-BC19-9C1A8370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64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8A82A-F2B1-402F-9953-7E41103B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DD063E-3C5F-4FC9-A8B0-D88F96A16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2B47AD-051E-4D7D-9085-E8111B6F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01C442-FEBD-41CA-8FD4-52FA2660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D8202C-9B9A-4127-905D-C5E7BD50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48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A5861E-D064-4524-A309-3FC28F2D8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5E3A6A-6514-410C-A05E-65721471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F27C85-E217-44B9-B41D-667E5C34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BE8A0-FC59-4701-955C-3A33CD7F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C93BB-2214-4B77-98EC-2CB09B56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731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58720" y="0"/>
            <a:ext cx="3633279" cy="685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456664" cy="6857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1791208" y="1634299"/>
            <a:ext cx="7304417" cy="5223401"/>
          </a:xfrm>
          <a:custGeom>
            <a:avLst/>
            <a:gdLst/>
            <a:ahLst/>
            <a:cxnLst/>
            <a:rect l="l" t="t" r="r" b="b"/>
            <a:pathLst>
              <a:path w="12044680" h="8613775">
                <a:moveTo>
                  <a:pt x="934013" y="0"/>
                </a:moveTo>
                <a:lnTo>
                  <a:pt x="890757" y="551"/>
                </a:lnTo>
                <a:lnTo>
                  <a:pt x="847819" y="3143"/>
                </a:lnTo>
                <a:lnTo>
                  <a:pt x="805257" y="7736"/>
                </a:lnTo>
                <a:lnTo>
                  <a:pt x="763133" y="14288"/>
                </a:lnTo>
                <a:lnTo>
                  <a:pt x="721506" y="22762"/>
                </a:lnTo>
                <a:lnTo>
                  <a:pt x="680436" y="33117"/>
                </a:lnTo>
                <a:lnTo>
                  <a:pt x="639984" y="45314"/>
                </a:lnTo>
                <a:lnTo>
                  <a:pt x="600208" y="59312"/>
                </a:lnTo>
                <a:lnTo>
                  <a:pt x="561169" y="75072"/>
                </a:lnTo>
                <a:lnTo>
                  <a:pt x="522927" y="92554"/>
                </a:lnTo>
                <a:lnTo>
                  <a:pt x="485542" y="111718"/>
                </a:lnTo>
                <a:lnTo>
                  <a:pt x="449073" y="132526"/>
                </a:lnTo>
                <a:lnTo>
                  <a:pt x="413581" y="154936"/>
                </a:lnTo>
                <a:lnTo>
                  <a:pt x="379126" y="178909"/>
                </a:lnTo>
                <a:lnTo>
                  <a:pt x="345767" y="204406"/>
                </a:lnTo>
                <a:lnTo>
                  <a:pt x="313565" y="231387"/>
                </a:lnTo>
                <a:lnTo>
                  <a:pt x="282579" y="259811"/>
                </a:lnTo>
                <a:lnTo>
                  <a:pt x="252869" y="289640"/>
                </a:lnTo>
                <a:lnTo>
                  <a:pt x="224496" y="320833"/>
                </a:lnTo>
                <a:lnTo>
                  <a:pt x="197518" y="353351"/>
                </a:lnTo>
                <a:lnTo>
                  <a:pt x="171997" y="387155"/>
                </a:lnTo>
                <a:lnTo>
                  <a:pt x="147992" y="422203"/>
                </a:lnTo>
                <a:lnTo>
                  <a:pt x="125563" y="458457"/>
                </a:lnTo>
                <a:lnTo>
                  <a:pt x="104770" y="495876"/>
                </a:lnTo>
                <a:lnTo>
                  <a:pt x="85673" y="534422"/>
                </a:lnTo>
                <a:lnTo>
                  <a:pt x="68331" y="574054"/>
                </a:lnTo>
                <a:lnTo>
                  <a:pt x="52805" y="614733"/>
                </a:lnTo>
                <a:lnTo>
                  <a:pt x="39155" y="656418"/>
                </a:lnTo>
                <a:lnTo>
                  <a:pt x="27441" y="699070"/>
                </a:lnTo>
                <a:lnTo>
                  <a:pt x="17722" y="742650"/>
                </a:lnTo>
                <a:lnTo>
                  <a:pt x="10058" y="787118"/>
                </a:lnTo>
                <a:lnTo>
                  <a:pt x="4510" y="832433"/>
                </a:lnTo>
                <a:lnTo>
                  <a:pt x="1137" y="878556"/>
                </a:lnTo>
                <a:lnTo>
                  <a:pt x="0" y="925448"/>
                </a:lnTo>
                <a:lnTo>
                  <a:pt x="0" y="6409176"/>
                </a:lnTo>
                <a:lnTo>
                  <a:pt x="2211" y="6457378"/>
                </a:lnTo>
                <a:lnTo>
                  <a:pt x="8741" y="6504613"/>
                </a:lnTo>
                <a:lnTo>
                  <a:pt x="19429" y="6550643"/>
                </a:lnTo>
                <a:lnTo>
                  <a:pt x="34118" y="6595227"/>
                </a:lnTo>
                <a:lnTo>
                  <a:pt x="52647" y="6638126"/>
                </a:lnTo>
                <a:lnTo>
                  <a:pt x="74859" y="6679101"/>
                </a:lnTo>
                <a:lnTo>
                  <a:pt x="100595" y="6717911"/>
                </a:lnTo>
                <a:lnTo>
                  <a:pt x="129695" y="6754318"/>
                </a:lnTo>
                <a:lnTo>
                  <a:pt x="162001" y="6788082"/>
                </a:lnTo>
                <a:lnTo>
                  <a:pt x="197354" y="6818963"/>
                </a:lnTo>
                <a:lnTo>
                  <a:pt x="235594" y="6846722"/>
                </a:lnTo>
                <a:lnTo>
                  <a:pt x="276564" y="6871119"/>
                </a:lnTo>
                <a:lnTo>
                  <a:pt x="320105" y="6891915"/>
                </a:lnTo>
                <a:lnTo>
                  <a:pt x="4395220" y="8613475"/>
                </a:lnTo>
                <a:lnTo>
                  <a:pt x="12044146" y="8613475"/>
                </a:lnTo>
                <a:lnTo>
                  <a:pt x="12044146" y="5232406"/>
                </a:lnTo>
                <a:lnTo>
                  <a:pt x="12042892" y="5184157"/>
                </a:lnTo>
                <a:lnTo>
                  <a:pt x="12039166" y="5136395"/>
                </a:lnTo>
                <a:lnTo>
                  <a:pt x="12033017" y="5089194"/>
                </a:lnTo>
                <a:lnTo>
                  <a:pt x="12024497" y="5042632"/>
                </a:lnTo>
                <a:lnTo>
                  <a:pt x="12013655" y="4996785"/>
                </a:lnTo>
                <a:lnTo>
                  <a:pt x="12000543" y="4951728"/>
                </a:lnTo>
                <a:lnTo>
                  <a:pt x="11985211" y="4907540"/>
                </a:lnTo>
                <a:lnTo>
                  <a:pt x="11967710" y="4864294"/>
                </a:lnTo>
                <a:lnTo>
                  <a:pt x="11948091" y="4822069"/>
                </a:lnTo>
                <a:lnTo>
                  <a:pt x="11926403" y="4780940"/>
                </a:lnTo>
                <a:lnTo>
                  <a:pt x="11902699" y="4740984"/>
                </a:lnTo>
                <a:lnTo>
                  <a:pt x="11877028" y="4702277"/>
                </a:lnTo>
                <a:lnTo>
                  <a:pt x="11849441" y="4664895"/>
                </a:lnTo>
                <a:lnTo>
                  <a:pt x="11819989" y="4628915"/>
                </a:lnTo>
                <a:lnTo>
                  <a:pt x="11788723" y="4594413"/>
                </a:lnTo>
                <a:lnTo>
                  <a:pt x="11755692" y="4561465"/>
                </a:lnTo>
                <a:lnTo>
                  <a:pt x="11720949" y="4530149"/>
                </a:lnTo>
                <a:lnTo>
                  <a:pt x="11684543" y="4500539"/>
                </a:lnTo>
                <a:lnTo>
                  <a:pt x="11646525" y="4472712"/>
                </a:lnTo>
                <a:lnTo>
                  <a:pt x="11606945" y="4446745"/>
                </a:lnTo>
                <a:lnTo>
                  <a:pt x="11565855" y="4422715"/>
                </a:lnTo>
                <a:lnTo>
                  <a:pt x="11523305" y="4400696"/>
                </a:lnTo>
                <a:lnTo>
                  <a:pt x="11479346" y="4380767"/>
                </a:lnTo>
                <a:lnTo>
                  <a:pt x="1284295" y="73798"/>
                </a:lnTo>
                <a:lnTo>
                  <a:pt x="1240658" y="56598"/>
                </a:lnTo>
                <a:lnTo>
                  <a:pt x="1196858" y="41757"/>
                </a:lnTo>
                <a:lnTo>
                  <a:pt x="1152957" y="29233"/>
                </a:lnTo>
                <a:lnTo>
                  <a:pt x="1109013" y="18988"/>
                </a:lnTo>
                <a:lnTo>
                  <a:pt x="1065087" y="10982"/>
                </a:lnTo>
                <a:lnTo>
                  <a:pt x="1021238" y="5175"/>
                </a:lnTo>
                <a:lnTo>
                  <a:pt x="977527" y="1528"/>
                </a:lnTo>
                <a:lnTo>
                  <a:pt x="9340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68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60096" y="6309321"/>
            <a:ext cx="2844800" cy="365125"/>
          </a:xfr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8B78A8-3A00-4C5C-8CCF-C7A0E8D9E991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878258"/>
            <a:ext cx="12192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65" y="898357"/>
            <a:ext cx="11044800" cy="44947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3365" y="332657"/>
            <a:ext cx="11044800" cy="44947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Conector reto 27"/>
          <p:cNvCxnSpPr/>
          <p:nvPr userDrawn="1"/>
        </p:nvCxnSpPr>
        <p:spPr bwMode="auto">
          <a:xfrm>
            <a:off x="383365" y="5862556"/>
            <a:ext cx="11044800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Espaço Reservado para Conteúdo 5"/>
          <p:cNvSpPr>
            <a:spLocks noGrp="1"/>
          </p:cNvSpPr>
          <p:nvPr>
            <p:ph sz="quarter" idx="31" hasCustomPrompt="1"/>
          </p:nvPr>
        </p:nvSpPr>
        <p:spPr>
          <a:xfrm>
            <a:off x="383365" y="1505332"/>
            <a:ext cx="5424603" cy="4320480"/>
          </a:xfrm>
        </p:spPr>
        <p:txBody>
          <a:bodyPr tIns="0" rIns="0" bIns="0">
            <a:normAutofit/>
          </a:bodyPr>
          <a:lstStyle>
            <a:lvl1pPr marL="114300" indent="-1143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j-lt"/>
                <a:cs typeface="Arial" panose="020B0604020202020204" pitchFamily="34" charset="0"/>
              </a:defRPr>
            </a:lvl1pPr>
            <a:lvl2pPr marL="228600" indent="-1143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Calibri" panose="020F0502020204030204" pitchFamily="34" charset="0"/>
              <a:buChar char="‒"/>
              <a:defRPr sz="1600">
                <a:latin typeface="+mj-lt"/>
                <a:cs typeface="Arial" panose="020B0604020202020204" pitchFamily="34" charset="0"/>
              </a:defRPr>
            </a:lvl2pPr>
            <a:lvl3pPr marL="342900" indent="-1143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defRPr sz="1600">
                <a:latin typeface="+mj-lt"/>
                <a:cs typeface="Arial" panose="020B0604020202020204" pitchFamily="34" charset="0"/>
              </a:defRPr>
            </a:lvl3pPr>
            <a:lvl4pPr marL="457200" indent="-1143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anose="020F0502020204030204" pitchFamily="34" charset="0"/>
              <a:buChar char="˃"/>
              <a:defRPr sz="1600">
                <a:latin typeface="+mj-lt"/>
                <a:cs typeface="Arial" panose="020B0604020202020204" pitchFamily="34" charset="0"/>
              </a:defRPr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Espaço Reservado para Conteúdo 5"/>
          <p:cNvSpPr>
            <a:spLocks noGrp="1"/>
          </p:cNvSpPr>
          <p:nvPr>
            <p:ph sz="quarter" idx="32" hasCustomPrompt="1"/>
          </p:nvPr>
        </p:nvSpPr>
        <p:spPr>
          <a:xfrm>
            <a:off x="6003563" y="1505332"/>
            <a:ext cx="5424603" cy="4320480"/>
          </a:xfrm>
        </p:spPr>
        <p:txBody>
          <a:bodyPr tIns="0" rIns="0" bIns="0">
            <a:normAutofit/>
          </a:bodyPr>
          <a:lstStyle>
            <a:lvl1pPr marL="114300" indent="-1143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j-lt"/>
                <a:cs typeface="Arial" panose="020B0604020202020204" pitchFamily="34" charset="0"/>
              </a:defRPr>
            </a:lvl1pPr>
            <a:lvl2pPr marL="228600" indent="-1143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Calibri" panose="020F0502020204030204" pitchFamily="34" charset="0"/>
              <a:buChar char="‒"/>
              <a:defRPr sz="1600">
                <a:latin typeface="+mj-lt"/>
                <a:cs typeface="Arial" panose="020B0604020202020204" pitchFamily="34" charset="0"/>
              </a:defRPr>
            </a:lvl2pPr>
            <a:lvl3pPr marL="342900" indent="-1143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defRPr sz="1600">
                <a:latin typeface="+mj-lt"/>
                <a:cs typeface="Arial" panose="020B0604020202020204" pitchFamily="34" charset="0"/>
              </a:defRPr>
            </a:lvl3pPr>
            <a:lvl4pPr marL="457200" indent="-1143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anose="020F0502020204030204" pitchFamily="34" charset="0"/>
              <a:buChar char="˃"/>
              <a:defRPr sz="1600">
                <a:latin typeface="+mj-lt"/>
                <a:cs typeface="Arial" panose="020B0604020202020204" pitchFamily="34" charset="0"/>
              </a:defRPr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380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66327-5643-4F38-B29C-E0F4C63E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D1F0E0-A586-4B0D-9722-5F16623A9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07FC61-A988-4213-A7B1-61DD2339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2DF2E-D97C-4FAD-BB7A-C9B15738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29D8D3-1606-4806-8C38-3D2EDD86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10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7FA69-3866-4DD6-A8DB-53BD562B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0A1543-0F6A-452D-BDD7-84784B1B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BA935-119D-46DF-9D4D-13446FD5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60418C-BDD4-4890-B6A0-7B221087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2A124-83A7-40C0-BEBD-18977278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2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5210C-3B58-4126-8B61-8AFC1F08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E625B4-41B0-420E-968C-39464777B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88F857-4B42-4765-A749-BCDBC1AB1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BA2265-973D-4689-A56F-97F1D0E6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95AB55-36AA-47B8-B787-1EA24680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E05087-0A99-419B-AD19-64BFF4E8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71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BB4E1-A8FD-451B-9043-07503620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5FEC37-8584-453F-80B1-72EE7BF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029A97-4571-4BA9-B5B7-EA3CA78A1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971BA0-1B05-4BF5-B016-FD2527EEC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B1C17-018E-4A90-B655-33990AA9A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92D7A3-0746-462A-8BE4-C5AB135E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071AEB-4771-4888-8D66-2632011E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C8C1B8-18F3-4A6E-BEC1-EF4CAE25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37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B60AE-1231-4380-8EDC-7E01C526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58E685-F93C-401F-AA49-D4003F39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674B60-A2B8-42A2-8FB3-C37B5166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C159D0-1FA3-458B-AD0E-6D51E123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77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2A42F7-C3FC-4EAB-8D19-03C67E65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6F5CFF-3459-4CBD-83DF-5C7C8988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69FFE2-EF62-4B6E-A062-A6D82F54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72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8213-2E79-4BDD-93C2-A833F6A1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5DAE60-A5B0-45A1-A80F-DC2C80DC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C386F9-F7D1-485E-92FA-8075EA4F6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639E14-7B79-43E8-A952-D1BD33E9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10F78C-F9A8-49BF-8CB0-915D654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CD1363-2B5F-4131-8CEC-B93CA82C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8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533BE-BC1F-43E6-92DA-7DE1D87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320B11-E1E2-448F-884B-EF0401942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CF0514-1BB9-4354-97E6-7D68DCE6A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A95DC7-83E9-44A3-B4DE-950A6D12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DA801E-A467-49B9-9347-2FA5D1E2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C48B78-ED24-423C-82D8-8027052E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66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E9EFF3F-E878-4DE7-9C35-E0A592C1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951B63-85E3-41EE-891A-5CDC00544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E76FFE-D680-4D58-BD59-5C4C56E5E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724B-40D7-4DCF-A8CB-0D2B9DB9F28B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30489-AAA1-414E-8C0F-7B9024240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68A541-5434-43FD-B8E8-5A6A1B981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A645-6DE3-4EC2-96CB-2A3B7AD1928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77ED983-1D60-B8E7-5725-DB272892256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6524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#RESTRITO#</a:t>
            </a:r>
          </a:p>
        </p:txBody>
      </p:sp>
    </p:spTree>
    <p:extLst>
      <p:ext uri="{BB962C8B-B14F-4D97-AF65-F5344CB8AC3E}">
        <p14:creationId xmlns:p14="http://schemas.microsoft.com/office/powerpoint/2010/main" val="367782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rde.chapeco@brde.com.br" TargetMode="External"/><Relationship Id="rId2" Type="http://schemas.openxmlformats.org/officeDocument/2006/relationships/hyperlink" Target="mailto:brdeflo@brde.com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de.joinville@brde.com.b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strategiaagro@sicoobsc.com.b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ndes.gov.br/wps/wcm/connect/site/07f23b00-2e2e-4e77-ba1b-8f7cd439fe3f/22IP04+Anexo+1+-+Rela%C3%A7%C3%A3o+atualizada+de+c%C3%B3digos+NCM+eleg%C3%ADveis+no+Finame+Materiais+Industrializados+(01.04.2022).pdf?MOD=AJPERES&amp;CVID=n.Cb9.i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6" y="18208"/>
            <a:ext cx="12191144" cy="6857518"/>
            <a:chOff x="0" y="0"/>
            <a:chExt cx="20104100" cy="1130855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13085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0974470" y="4928739"/>
              <a:ext cx="9076055" cy="6176645"/>
            </a:xfrm>
            <a:custGeom>
              <a:avLst/>
              <a:gdLst/>
              <a:ahLst/>
              <a:cxnLst/>
              <a:rect l="l" t="t" r="r" b="b"/>
              <a:pathLst>
                <a:path w="9076055" h="6176645">
                  <a:moveTo>
                    <a:pt x="507522" y="0"/>
                  </a:moveTo>
                  <a:lnTo>
                    <a:pt x="463336" y="1028"/>
                  </a:lnTo>
                  <a:lnTo>
                    <a:pt x="419853" y="5976"/>
                  </a:lnTo>
                  <a:lnTo>
                    <a:pt x="377294" y="14694"/>
                  </a:lnTo>
                  <a:lnTo>
                    <a:pt x="335881" y="27036"/>
                  </a:lnTo>
                  <a:lnTo>
                    <a:pt x="295833" y="42854"/>
                  </a:lnTo>
                  <a:lnTo>
                    <a:pt x="257372" y="61999"/>
                  </a:lnTo>
                  <a:lnTo>
                    <a:pt x="220718" y="84324"/>
                  </a:lnTo>
                  <a:lnTo>
                    <a:pt x="186093" y="109681"/>
                  </a:lnTo>
                  <a:lnTo>
                    <a:pt x="153717" y="137923"/>
                  </a:lnTo>
                  <a:lnTo>
                    <a:pt x="123811" y="168901"/>
                  </a:lnTo>
                  <a:lnTo>
                    <a:pt x="96597" y="202469"/>
                  </a:lnTo>
                  <a:lnTo>
                    <a:pt x="72294" y="238477"/>
                  </a:lnTo>
                  <a:lnTo>
                    <a:pt x="51124" y="276779"/>
                  </a:lnTo>
                  <a:lnTo>
                    <a:pt x="33308" y="317227"/>
                  </a:lnTo>
                  <a:lnTo>
                    <a:pt x="19067" y="359673"/>
                  </a:lnTo>
                  <a:lnTo>
                    <a:pt x="8621" y="403969"/>
                  </a:lnTo>
                  <a:lnTo>
                    <a:pt x="2192" y="449967"/>
                  </a:lnTo>
                  <a:lnTo>
                    <a:pt x="0" y="497521"/>
                  </a:lnTo>
                  <a:lnTo>
                    <a:pt x="0" y="4407401"/>
                  </a:lnTo>
                  <a:lnTo>
                    <a:pt x="2495" y="4457254"/>
                  </a:lnTo>
                  <a:lnTo>
                    <a:pt x="9850" y="4505985"/>
                  </a:lnTo>
                  <a:lnTo>
                    <a:pt x="21868" y="4553301"/>
                  </a:lnTo>
                  <a:lnTo>
                    <a:pt x="38352" y="4598906"/>
                  </a:lnTo>
                  <a:lnTo>
                    <a:pt x="59106" y="4642508"/>
                  </a:lnTo>
                  <a:lnTo>
                    <a:pt x="83931" y="4683811"/>
                  </a:lnTo>
                  <a:lnTo>
                    <a:pt x="112633" y="4722521"/>
                  </a:lnTo>
                  <a:lnTo>
                    <a:pt x="145013" y="4758344"/>
                  </a:lnTo>
                  <a:lnTo>
                    <a:pt x="180875" y="4790987"/>
                  </a:lnTo>
                  <a:lnTo>
                    <a:pt x="220021" y="4820154"/>
                  </a:lnTo>
                  <a:lnTo>
                    <a:pt x="262256" y="4845551"/>
                  </a:lnTo>
                  <a:lnTo>
                    <a:pt x="307383" y="4866885"/>
                  </a:lnTo>
                  <a:lnTo>
                    <a:pt x="3478295" y="6176290"/>
                  </a:lnTo>
                  <a:lnTo>
                    <a:pt x="9075524" y="6176290"/>
                  </a:lnTo>
                  <a:lnTo>
                    <a:pt x="9075524" y="3834623"/>
                  </a:lnTo>
                  <a:lnTo>
                    <a:pt x="9073029" y="3784768"/>
                  </a:lnTo>
                  <a:lnTo>
                    <a:pt x="9065674" y="3736035"/>
                  </a:lnTo>
                  <a:lnTo>
                    <a:pt x="9053655" y="3688718"/>
                  </a:lnTo>
                  <a:lnTo>
                    <a:pt x="9037171" y="3643111"/>
                  </a:lnTo>
                  <a:lnTo>
                    <a:pt x="9016418" y="3599509"/>
                  </a:lnTo>
                  <a:lnTo>
                    <a:pt x="8991592" y="3558205"/>
                  </a:lnTo>
                  <a:lnTo>
                    <a:pt x="8962891" y="3519494"/>
                  </a:lnTo>
                  <a:lnTo>
                    <a:pt x="8930511" y="3483670"/>
                  </a:lnTo>
                  <a:lnTo>
                    <a:pt x="8894649" y="3451027"/>
                  </a:lnTo>
                  <a:lnTo>
                    <a:pt x="8855502" y="3421860"/>
                  </a:lnTo>
                  <a:lnTo>
                    <a:pt x="8813267" y="3396463"/>
                  </a:lnTo>
                  <a:lnTo>
                    <a:pt x="8768141" y="3375129"/>
                  </a:lnTo>
                  <a:lnTo>
                    <a:pt x="686879" y="38027"/>
                  </a:lnTo>
                  <a:lnTo>
                    <a:pt x="642089" y="21903"/>
                  </a:lnTo>
                  <a:lnTo>
                    <a:pt x="597119" y="10289"/>
                  </a:lnTo>
                  <a:lnTo>
                    <a:pt x="552190" y="3037"/>
                  </a:lnTo>
                  <a:lnTo>
                    <a:pt x="507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91492" y="6376453"/>
            <a:ext cx="850223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-9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brde</a:t>
            </a:r>
            <a:r>
              <a:rPr sz="1031" spc="-9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.com.br</a:t>
            </a:r>
            <a:endParaRPr sz="1031" dirty="0">
              <a:latin typeface="Montserrat" pitchFamily="2" charset="77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68501" y="6376453"/>
            <a:ext cx="755112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-24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b</a:t>
            </a:r>
            <a:r>
              <a:rPr sz="1031" b="1" spc="-27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r</a:t>
            </a:r>
            <a:r>
              <a:rPr sz="1031" b="1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de</a:t>
            </a:r>
            <a:r>
              <a:rPr sz="1031" spc="36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oﬁcial</a:t>
            </a:r>
            <a:endParaRPr sz="1031" dirty="0">
              <a:latin typeface="Montserrat" pitchFamily="2" charset="77"/>
              <a:cs typeface="Verdana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D1AAF8F9-DE25-4BFF-C245-DA3E85A42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06" y="5695948"/>
            <a:ext cx="5413022" cy="8960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997231B6-BD42-D780-8366-4603CAD3E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837"/>
            <a:ext cx="12138042" cy="4959082"/>
          </a:xfrm>
          <a:prstGeom prst="rect">
            <a:avLst/>
          </a:prstGeom>
        </p:spPr>
      </p:pic>
      <p:pic>
        <p:nvPicPr>
          <p:cNvPr id="6" name="Imagem 5" descr="Pessoa de roupa preta&#10;&#10;Descrição gerada automaticamente com confiança média">
            <a:extLst>
              <a:ext uri="{FF2B5EF4-FFF2-40B4-BE49-F238E27FC236}">
                <a16:creationId xmlns:a16="http://schemas.microsoft.com/office/drawing/2014/main" id="{28180220-9DA9-6B34-F8D0-71C0FC2B6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8801"/>
            <a:ext cx="6272521" cy="41837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CUSTO FINANCEIRO- SELIC X TFB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31"/>
          </p:nvPr>
        </p:nvSpPr>
        <p:spPr>
          <a:xfrm>
            <a:off x="653865" y="900735"/>
            <a:ext cx="11044800" cy="4934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/>
              <a:t>SELIC HOJE: 10,5% a.a.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TFB: TAXA FIXA BNDES: em operações com TFB, prazo máximo de carência será de 12 meses; variação diária e não incide sobre taxa.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5BBB5E-CA99-4771-5996-09C73962F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9" y="2567031"/>
            <a:ext cx="5611149" cy="3528905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E479A8C-0582-F07E-0B43-B67A9B7DDC78}"/>
              </a:ext>
            </a:extLst>
          </p:cNvPr>
          <p:cNvSpPr txBox="1">
            <a:spLocks/>
          </p:cNvSpPr>
          <p:nvPr/>
        </p:nvSpPr>
        <p:spPr>
          <a:xfrm>
            <a:off x="5854898" y="2353217"/>
            <a:ext cx="5843767" cy="10148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Exemplo: operação giro com 5 anos contratada em 22/05: Custo- 11,74+4,65= 16,39%</a:t>
            </a:r>
          </a:p>
        </p:txBody>
      </p:sp>
    </p:spTree>
    <p:extLst>
      <p:ext uri="{BB962C8B-B14F-4D97-AF65-F5344CB8AC3E}">
        <p14:creationId xmlns:p14="http://schemas.microsoft.com/office/powerpoint/2010/main" val="130451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953F8A-3EF3-5863-0ACF-52BFA3422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PRODUTOS FINANCEIROS- QUADRO RESUMO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EBD0614-617E-5F8F-7633-A27AAA6C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95" y="1429659"/>
            <a:ext cx="11154810" cy="34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1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8919" y="505682"/>
            <a:ext cx="5868690" cy="297086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1"/>
              </a:spcBef>
            </a:pPr>
            <a:r>
              <a:rPr lang="pt-BR" sz="1880" spc="-39" dirty="0">
                <a:solidFill>
                  <a:srgbClr val="006F55"/>
                </a:solidFill>
                <a:latin typeface="Montserrat" pitchFamily="2" charset="77"/>
              </a:rPr>
              <a:t>BRDE- CONTATOS E ENDEREÇOS EM SC</a:t>
            </a:r>
            <a:endParaRPr sz="1880" dirty="0">
              <a:latin typeface="Montserrat" pitchFamily="2" charset="7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26606" y="864180"/>
            <a:ext cx="2541811" cy="26955"/>
          </a:xfrm>
          <a:custGeom>
            <a:avLst/>
            <a:gdLst/>
            <a:ahLst/>
            <a:cxnLst/>
            <a:rect l="l" t="t" r="r" b="b"/>
            <a:pathLst>
              <a:path w="4191635" h="44450">
                <a:moveTo>
                  <a:pt x="4191635" y="0"/>
                </a:moveTo>
                <a:lnTo>
                  <a:pt x="1932571" y="0"/>
                </a:lnTo>
                <a:lnTo>
                  <a:pt x="1932571" y="14643"/>
                </a:lnTo>
                <a:lnTo>
                  <a:pt x="0" y="14643"/>
                </a:lnTo>
                <a:lnTo>
                  <a:pt x="0" y="29629"/>
                </a:lnTo>
                <a:lnTo>
                  <a:pt x="1932571" y="29629"/>
                </a:lnTo>
                <a:lnTo>
                  <a:pt x="1932571" y="44259"/>
                </a:lnTo>
                <a:lnTo>
                  <a:pt x="4191635" y="44259"/>
                </a:lnTo>
                <a:lnTo>
                  <a:pt x="4191635" y="0"/>
                </a:lnTo>
                <a:close/>
              </a:path>
            </a:pathLst>
          </a:custGeom>
          <a:solidFill>
            <a:srgbClr val="006F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4FBBED89-459F-4C92-9F8C-9143E1D9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252" y="1577963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333333"/>
                </a:solidFill>
                <a:latin typeface="+mj-lt"/>
              </a:rPr>
              <a:t>BRDE – Agência de Santa de Catarina</a:t>
            </a:r>
            <a:br>
              <a:rPr lang="pt-BR" altLang="pt-BR" sz="1600" dirty="0">
                <a:latin typeface="+mj-lt"/>
                <a:ea typeface="ＭＳ Ｐゴシック" pitchFamily="34" charset="-128"/>
              </a:rPr>
            </a:br>
            <a:r>
              <a:rPr lang="pt-BR" altLang="pt-BR" sz="1600" dirty="0">
                <a:latin typeface="+mj-lt"/>
                <a:ea typeface="ＭＳ Ｐゴシック" pitchFamily="34" charset="-128"/>
              </a:rPr>
              <a:t>Av. Hercílio Luz, n° 617</a:t>
            </a:r>
            <a:br>
              <a:rPr lang="pt-BR" altLang="pt-BR" sz="1600" dirty="0">
                <a:latin typeface="+mj-lt"/>
                <a:ea typeface="ＭＳ Ｐゴシック" pitchFamily="34" charset="-128"/>
              </a:rPr>
            </a:br>
            <a:r>
              <a:rPr lang="pt-BR" altLang="pt-BR" sz="1600" dirty="0">
                <a:latin typeface="+mj-lt"/>
                <a:ea typeface="ＭＳ Ｐゴシック" pitchFamily="34" charset="-128"/>
              </a:rPr>
              <a:t>CEP: 88.020-000</a:t>
            </a:r>
            <a:br>
              <a:rPr lang="pt-BR" altLang="pt-BR" sz="1600" dirty="0">
                <a:latin typeface="+mj-lt"/>
                <a:ea typeface="ＭＳ Ｐゴシック" pitchFamily="34" charset="-128"/>
              </a:rPr>
            </a:br>
            <a:r>
              <a:rPr lang="pt-BR" altLang="pt-BR" sz="1600" b="1" dirty="0">
                <a:latin typeface="+mj-lt"/>
                <a:ea typeface="ＭＳ Ｐゴシック" pitchFamily="34" charset="-128"/>
              </a:rPr>
              <a:t>Florianópolis – SC</a:t>
            </a:r>
            <a:br>
              <a:rPr lang="pt-BR" altLang="pt-BR" sz="1600" dirty="0">
                <a:latin typeface="+mj-lt"/>
                <a:ea typeface="ＭＳ Ｐゴシック" pitchFamily="34" charset="-128"/>
              </a:rPr>
            </a:br>
            <a:r>
              <a:rPr lang="pt-BR" altLang="pt-BR" sz="1600" dirty="0">
                <a:latin typeface="+mj-lt"/>
                <a:ea typeface="ＭＳ Ｐゴシック" pitchFamily="34" charset="-128"/>
              </a:rPr>
              <a:t>Fone: (48) 3221-8000</a:t>
            </a:r>
            <a:br>
              <a:rPr lang="pt-BR" altLang="pt-BR" sz="1600" dirty="0">
                <a:solidFill>
                  <a:srgbClr val="424242"/>
                </a:solidFill>
                <a:latin typeface="Open Sans"/>
              </a:rPr>
            </a:b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e-mail:</a:t>
            </a:r>
            <a:r>
              <a:rPr lang="pt-BR" altLang="pt-BR" sz="1600" dirty="0">
                <a:solidFill>
                  <a:srgbClr val="008000"/>
                </a:solidFill>
                <a:latin typeface="+mj-lt"/>
              </a:rPr>
              <a:t> </a:t>
            </a:r>
            <a:r>
              <a:rPr lang="pt-BR" altLang="pt-BR" sz="1600" dirty="0">
                <a:solidFill>
                  <a:srgbClr val="008000"/>
                </a:solidFill>
                <a:latin typeface="+mj-lt"/>
                <a:hlinkClick r:id="rId2"/>
              </a:rPr>
              <a:t>brdesc@brde.com.br</a:t>
            </a:r>
            <a:endParaRPr lang="pt-BR" altLang="pt-BR" sz="1600" dirty="0">
              <a:solidFill>
                <a:srgbClr val="424242"/>
              </a:solidFill>
              <a:latin typeface="+mj-lt"/>
            </a:endParaRPr>
          </a:p>
        </p:txBody>
      </p:sp>
      <p:sp>
        <p:nvSpPr>
          <p:cNvPr id="13" name="Retângulo 2">
            <a:extLst>
              <a:ext uri="{FF2B5EF4-FFF2-40B4-BE49-F238E27FC236}">
                <a16:creationId xmlns:a16="http://schemas.microsoft.com/office/drawing/2014/main" id="{987B306C-6DFB-4256-A125-01D623CE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577963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333333"/>
                </a:solidFill>
                <a:latin typeface="+mj-lt"/>
              </a:rPr>
              <a:t>BRDE – Espaço de Divulgação na Região Oeste – SC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Avenida Getúlio Vargas, 1748-N</a:t>
            </a:r>
            <a:br>
              <a:rPr lang="pt-BR" altLang="pt-BR" sz="1600" dirty="0">
                <a:solidFill>
                  <a:srgbClr val="424242"/>
                </a:solidFill>
                <a:latin typeface="+mj-lt"/>
              </a:rPr>
            </a:b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CEP: 89805-000</a:t>
            </a:r>
            <a:br>
              <a:rPr lang="pt-BR" altLang="pt-BR" sz="1600" dirty="0">
                <a:solidFill>
                  <a:srgbClr val="424242"/>
                </a:solidFill>
                <a:latin typeface="+mj-lt"/>
              </a:rPr>
            </a:br>
            <a:r>
              <a:rPr lang="pt-BR" altLang="pt-BR" sz="1600" b="1" dirty="0">
                <a:solidFill>
                  <a:srgbClr val="424242"/>
                </a:solidFill>
                <a:latin typeface="+mj-lt"/>
              </a:rPr>
              <a:t>Chapecó – SC</a:t>
            </a:r>
            <a:br>
              <a:rPr lang="pt-BR" altLang="pt-BR" sz="1600" dirty="0">
                <a:solidFill>
                  <a:srgbClr val="424242"/>
                </a:solidFill>
                <a:latin typeface="+mj-lt"/>
              </a:rPr>
            </a:b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Fone: (49) 3025 1618 e (49) 99121 4302</a:t>
            </a:r>
            <a:br>
              <a:rPr lang="pt-BR" altLang="pt-BR" sz="1600" dirty="0">
                <a:solidFill>
                  <a:srgbClr val="424242"/>
                </a:solidFill>
                <a:latin typeface="+mj-lt"/>
              </a:rPr>
            </a:b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e-mail: </a:t>
            </a:r>
            <a:r>
              <a:rPr lang="pt-BR" altLang="pt-BR" sz="1600" dirty="0">
                <a:solidFill>
                  <a:srgbClr val="008000"/>
                </a:solidFill>
                <a:latin typeface="+mj-lt"/>
                <a:hlinkClick r:id="rId3"/>
              </a:rPr>
              <a:t>brde.chapeco@brde.com.br</a:t>
            </a:r>
            <a:endParaRPr lang="pt-BR" altLang="pt-BR" sz="1600" dirty="0">
              <a:solidFill>
                <a:srgbClr val="424242"/>
              </a:solidFill>
              <a:latin typeface="+mj-lt"/>
            </a:endParaRPr>
          </a:p>
        </p:txBody>
      </p:sp>
      <p:sp>
        <p:nvSpPr>
          <p:cNvPr id="14" name="Retângulo 3">
            <a:extLst>
              <a:ext uri="{FF2B5EF4-FFF2-40B4-BE49-F238E27FC236}">
                <a16:creationId xmlns:a16="http://schemas.microsoft.com/office/drawing/2014/main" id="{6E48DAD0-1868-4B20-A341-A9012AE2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252" y="3624152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333333"/>
                </a:solidFill>
                <a:latin typeface="+mj-lt"/>
              </a:rPr>
              <a:t>BRDE – Espaço de Divulgação na Região Norte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sz="1600" dirty="0">
                <a:solidFill>
                  <a:srgbClr val="424242"/>
                </a:solidFill>
                <a:latin typeface="+mj-lt"/>
              </a:rPr>
              <a:t>Rua Dona Francisca, 260 - Sala 1802 - Edifício Deville – Centro – Joinville – SC</a:t>
            </a:r>
            <a:br>
              <a:rPr lang="pt-BR" altLang="pt-BR" sz="1600" dirty="0">
                <a:solidFill>
                  <a:srgbClr val="424242"/>
                </a:solidFill>
                <a:latin typeface="+mj-lt"/>
              </a:rPr>
            </a:b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CEP: 89201-750</a:t>
            </a:r>
            <a:br>
              <a:rPr lang="pt-BR" altLang="pt-BR" sz="1600" dirty="0">
                <a:solidFill>
                  <a:srgbClr val="424242"/>
                </a:solidFill>
                <a:latin typeface="+mj-lt"/>
              </a:rPr>
            </a:br>
            <a:r>
              <a:rPr lang="pt-BR" altLang="pt-BR" sz="1600" b="1" dirty="0">
                <a:solidFill>
                  <a:srgbClr val="424242"/>
                </a:solidFill>
                <a:latin typeface="+mj-lt"/>
              </a:rPr>
              <a:t>Joinville – SC</a:t>
            </a:r>
            <a:br>
              <a:rPr lang="pt-BR" altLang="pt-BR" sz="1600" dirty="0">
                <a:solidFill>
                  <a:srgbClr val="424242"/>
                </a:solidFill>
                <a:latin typeface="+mj-lt"/>
              </a:rPr>
            </a:b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Fone: (47) </a:t>
            </a:r>
            <a:r>
              <a:rPr lang="pt-BR" sz="1600" dirty="0">
                <a:solidFill>
                  <a:srgbClr val="424242"/>
                </a:solidFill>
                <a:latin typeface="+mj-lt"/>
              </a:rPr>
              <a:t>3017-2087 </a:t>
            </a: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e (47) 99210 7675</a:t>
            </a:r>
            <a:br>
              <a:rPr lang="pt-BR" altLang="pt-BR" sz="1600" dirty="0">
                <a:solidFill>
                  <a:srgbClr val="424242"/>
                </a:solidFill>
                <a:latin typeface="+mj-lt"/>
              </a:rPr>
            </a:b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e-mail:</a:t>
            </a:r>
            <a:r>
              <a:rPr lang="pt-BR" altLang="pt-BR" sz="1600" dirty="0">
                <a:solidFill>
                  <a:srgbClr val="008000"/>
                </a:solidFill>
                <a:latin typeface="+mj-lt"/>
              </a:rPr>
              <a:t> </a:t>
            </a:r>
            <a:r>
              <a:rPr lang="pt-BR" altLang="pt-BR" sz="1600" dirty="0">
                <a:solidFill>
                  <a:srgbClr val="008000"/>
                </a:solidFill>
                <a:latin typeface="+mj-lt"/>
                <a:hlinkClick r:id="rId4"/>
              </a:rPr>
              <a:t>brde.joinville@brde.com.br</a:t>
            </a:r>
            <a:endParaRPr lang="pt-BR" altLang="pt-BR" sz="1600" dirty="0">
              <a:solidFill>
                <a:srgbClr val="424242"/>
              </a:solidFill>
              <a:latin typeface="+mj-lt"/>
            </a:endParaRPr>
          </a:p>
        </p:txBody>
      </p:sp>
      <p:sp>
        <p:nvSpPr>
          <p:cNvPr id="15" name="Retângulo 4">
            <a:extLst>
              <a:ext uri="{FF2B5EF4-FFF2-40B4-BE49-F238E27FC236}">
                <a16:creationId xmlns:a16="http://schemas.microsoft.com/office/drawing/2014/main" id="{CB1A7A2E-EB7E-4E49-BE36-2629D291E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24152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333333"/>
                </a:solidFill>
                <a:latin typeface="+mj-lt"/>
              </a:rPr>
              <a:t>BRDE – Espaço de Divulgação Vale do Itajaí – SC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sz="1600" dirty="0">
                <a:solidFill>
                  <a:srgbClr val="424242"/>
                </a:solidFill>
                <a:latin typeface="+mj-lt"/>
              </a:rPr>
              <a:t>Rua Manoel </a:t>
            </a:r>
            <a:r>
              <a:rPr lang="pt-BR" sz="1600" dirty="0" err="1">
                <a:solidFill>
                  <a:srgbClr val="424242"/>
                </a:solidFill>
                <a:latin typeface="+mj-lt"/>
              </a:rPr>
              <a:t>Viêira</a:t>
            </a:r>
            <a:r>
              <a:rPr lang="pt-BR" sz="1600" dirty="0">
                <a:solidFill>
                  <a:srgbClr val="424242"/>
                </a:solidFill>
                <a:latin typeface="+mj-lt"/>
              </a:rPr>
              <a:t> Garção, 120 - Edifício Zen Tower Business Center - 13º andar </a:t>
            </a: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 – </a:t>
            </a:r>
            <a:r>
              <a:rPr lang="pt-BR" sz="1600" dirty="0">
                <a:solidFill>
                  <a:srgbClr val="424242"/>
                </a:solidFill>
                <a:latin typeface="+mj-lt"/>
              </a:rPr>
              <a:t>Centro </a:t>
            </a: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–</a:t>
            </a:r>
            <a:r>
              <a:rPr lang="pt-BR" sz="1600" dirty="0">
                <a:solidFill>
                  <a:srgbClr val="424242"/>
                </a:solidFill>
                <a:latin typeface="+mj-lt"/>
              </a:rPr>
              <a:t> </a:t>
            </a: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Itajaí – SC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sz="1600" dirty="0">
                <a:solidFill>
                  <a:srgbClr val="424242"/>
                </a:solidFill>
                <a:latin typeface="+mj-lt"/>
              </a:rPr>
              <a:t>CEP: 88301-425</a:t>
            </a:r>
            <a:br>
              <a:rPr lang="pt-BR" altLang="pt-BR" sz="1600" dirty="0">
                <a:solidFill>
                  <a:srgbClr val="424242"/>
                </a:solidFill>
                <a:latin typeface="+mj-lt"/>
              </a:rPr>
            </a:b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Fone: (47) </a:t>
            </a:r>
            <a:r>
              <a:rPr lang="pt-BR" sz="1600" dirty="0">
                <a:solidFill>
                  <a:srgbClr val="424242"/>
                </a:solidFill>
                <a:latin typeface="+mj-lt"/>
              </a:rPr>
              <a:t>3017-2087 </a:t>
            </a:r>
            <a:r>
              <a:rPr lang="pt-BR" altLang="pt-BR" sz="1600" dirty="0">
                <a:solidFill>
                  <a:srgbClr val="424242"/>
                </a:solidFill>
                <a:latin typeface="+mj-lt"/>
              </a:rPr>
              <a:t>e (47) 99210 7675</a:t>
            </a:r>
            <a:br>
              <a:rPr lang="pt-BR" altLang="pt-BR" sz="1600" dirty="0">
                <a:solidFill>
                  <a:srgbClr val="424242"/>
                </a:solidFill>
                <a:latin typeface="Open Sans"/>
              </a:rPr>
            </a:br>
            <a:endParaRPr lang="pt-BR" altLang="pt-BR" sz="1600" dirty="0">
              <a:solidFill>
                <a:srgbClr val="424242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67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18A12B9-5BB4-51C9-E236-17A0CC9A4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6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09EBA43-9C43-9866-CC5C-16ABFBE0B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016694F8-635C-5B42-F687-561CFFCAF994}"/>
              </a:ext>
            </a:extLst>
          </p:cNvPr>
          <p:cNvSpPr txBox="1">
            <a:spLocks/>
          </p:cNvSpPr>
          <p:nvPr/>
        </p:nvSpPr>
        <p:spPr>
          <a:xfrm>
            <a:off x="383365" y="332657"/>
            <a:ext cx="11044800" cy="784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dirty="0">
                <a:solidFill>
                  <a:srgbClr val="002060"/>
                </a:solidFill>
              </a:rPr>
              <a:t>ABERTURA DE CONTA PESSOA JURÍDICA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D79DCC-580E-9F8A-EECE-06981397ED2A}"/>
              </a:ext>
            </a:extLst>
          </p:cNvPr>
          <p:cNvSpPr txBox="1">
            <a:spLocks/>
          </p:cNvSpPr>
          <p:nvPr/>
        </p:nvSpPr>
        <p:spPr>
          <a:xfrm>
            <a:off x="383365" y="1297857"/>
            <a:ext cx="11044800" cy="4993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Contrato social e alterações (para sociedades)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Estatuto e ata de eleição (para associações e cooperativas)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Certificado de MEI (para empresário individual)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Ato constitutivo (para EIRELI)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Relação de bens e patrimônio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Faturamento dos últimos 12 meses</a:t>
            </a:r>
          </a:p>
        </p:txBody>
      </p:sp>
    </p:spTree>
    <p:extLst>
      <p:ext uri="{BB962C8B-B14F-4D97-AF65-F5344CB8AC3E}">
        <p14:creationId xmlns:p14="http://schemas.microsoft.com/office/powerpoint/2010/main" val="170834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016694F8-635C-5B42-F687-561CFFCAF994}"/>
              </a:ext>
            </a:extLst>
          </p:cNvPr>
          <p:cNvSpPr txBox="1">
            <a:spLocks/>
          </p:cNvSpPr>
          <p:nvPr/>
        </p:nvSpPr>
        <p:spPr>
          <a:xfrm>
            <a:off x="383365" y="332657"/>
            <a:ext cx="11044800" cy="4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dirty="0">
                <a:solidFill>
                  <a:srgbClr val="002060"/>
                </a:solidFill>
              </a:rPr>
              <a:t>ABERTURA DE CONTA PESSOA JURÍDICA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D79DCC-580E-9F8A-EECE-06981397ED2A}"/>
              </a:ext>
            </a:extLst>
          </p:cNvPr>
          <p:cNvSpPr txBox="1">
            <a:spLocks/>
          </p:cNvSpPr>
          <p:nvPr/>
        </p:nvSpPr>
        <p:spPr>
          <a:xfrm>
            <a:off x="383365" y="1531537"/>
            <a:ext cx="11044800" cy="4993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Extrato PGDAS (para optantes do simples nacional)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Receitas e despesas (para empresas sem fins lucrativos)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Documentos pessoais dos sócios (CPF, RG e comprovante de residência)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Balanço patrimonial e DRE dos últimos 3 meses (para empresas com faturamento anual acima de R$ 4,8 milhões)</a:t>
            </a:r>
          </a:p>
        </p:txBody>
      </p:sp>
    </p:spTree>
    <p:extLst>
      <p:ext uri="{BB962C8B-B14F-4D97-AF65-F5344CB8AC3E}">
        <p14:creationId xmlns:p14="http://schemas.microsoft.com/office/powerpoint/2010/main" val="36717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016694F8-635C-5B42-F687-561CFFCAF994}"/>
              </a:ext>
            </a:extLst>
          </p:cNvPr>
          <p:cNvSpPr txBox="1">
            <a:spLocks/>
          </p:cNvSpPr>
          <p:nvPr/>
        </p:nvSpPr>
        <p:spPr>
          <a:xfrm>
            <a:off x="383365" y="332657"/>
            <a:ext cx="11044800" cy="4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dirty="0">
                <a:solidFill>
                  <a:srgbClr val="002060"/>
                </a:solidFill>
              </a:rPr>
              <a:t>VALOR PARA ABERTURA DE CONTAS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D79DCC-580E-9F8A-EECE-06981397ED2A}"/>
              </a:ext>
            </a:extLst>
          </p:cNvPr>
          <p:cNvSpPr txBox="1">
            <a:spLocks/>
          </p:cNvSpPr>
          <p:nvPr/>
        </p:nvSpPr>
        <p:spPr>
          <a:xfrm>
            <a:off x="383365" y="1531537"/>
            <a:ext cx="11044800" cy="4993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Conforme estatuto de cada cooperativa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Normalmente cota capital que vária de R$ 20,00 a R$ 500,00 reais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Manutenção de conta vária de R$ 20,00 a R$ 150,00 (conforme negociação)</a:t>
            </a:r>
          </a:p>
        </p:txBody>
      </p:sp>
    </p:spTree>
    <p:extLst>
      <p:ext uri="{BB962C8B-B14F-4D97-AF65-F5344CB8AC3E}">
        <p14:creationId xmlns:p14="http://schemas.microsoft.com/office/powerpoint/2010/main" val="210092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016694F8-635C-5B42-F687-561CFFCAF994}"/>
              </a:ext>
            </a:extLst>
          </p:cNvPr>
          <p:cNvSpPr txBox="1">
            <a:spLocks/>
          </p:cNvSpPr>
          <p:nvPr/>
        </p:nvSpPr>
        <p:spPr>
          <a:xfrm>
            <a:off x="383365" y="332657"/>
            <a:ext cx="11044800" cy="4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dirty="0">
                <a:solidFill>
                  <a:srgbClr val="002060"/>
                </a:solidFill>
              </a:rPr>
              <a:t>GARANTIAS DAS OPERAÇÕES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D79DCC-580E-9F8A-EECE-06981397ED2A}"/>
              </a:ext>
            </a:extLst>
          </p:cNvPr>
          <p:cNvSpPr txBox="1">
            <a:spLocks/>
          </p:cNvSpPr>
          <p:nvPr/>
        </p:nvSpPr>
        <p:spPr>
          <a:xfrm>
            <a:off x="383365" y="1175937"/>
            <a:ext cx="11044800" cy="4993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3200" dirty="0">
                <a:solidFill>
                  <a:srgbClr val="7030A0"/>
                </a:solidFill>
              </a:rPr>
              <a:t>Conforme política de crédito de cada cooperativa, podendo ser: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Garantia de avalista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Garantia real (alienação de bens)</a:t>
            </a:r>
          </a:p>
          <a:p>
            <a:pPr marL="0" indent="0">
              <a:lnSpc>
                <a:spcPct val="150000"/>
              </a:lnSpc>
              <a:buNone/>
            </a:pPr>
            <a:endParaRPr lang="pt-B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6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016694F8-635C-5B42-F687-561CFFCAF994}"/>
              </a:ext>
            </a:extLst>
          </p:cNvPr>
          <p:cNvSpPr txBox="1">
            <a:spLocks/>
          </p:cNvSpPr>
          <p:nvPr/>
        </p:nvSpPr>
        <p:spPr>
          <a:xfrm>
            <a:off x="383365" y="332657"/>
            <a:ext cx="11044800" cy="4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dirty="0">
                <a:solidFill>
                  <a:srgbClr val="002060"/>
                </a:solidFill>
              </a:rPr>
              <a:t>FLUXO OPERACIONAL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D79DCC-580E-9F8A-EECE-06981397ED2A}"/>
              </a:ext>
            </a:extLst>
          </p:cNvPr>
          <p:cNvSpPr txBox="1">
            <a:spLocks/>
          </p:cNvSpPr>
          <p:nvPr/>
        </p:nvSpPr>
        <p:spPr>
          <a:xfrm>
            <a:off x="383365" y="1155617"/>
            <a:ext cx="11044800" cy="4993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Solicitação do crédito na agência de relacionamento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Análise e aprovação da cooperativa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Contratação no sistema do BRDE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Assinaturas dos contratos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7030A0"/>
                </a:solidFill>
              </a:rPr>
              <a:t>Liberação do financiamento em conta corrente da empresa ou fornecedor</a:t>
            </a:r>
          </a:p>
          <a:p>
            <a:pPr marL="0" indent="0">
              <a:lnSpc>
                <a:spcPct val="150000"/>
              </a:lnSpc>
              <a:buNone/>
            </a:pPr>
            <a:endParaRPr lang="pt-B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9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FC1E96-BAF7-1F4C-DDAA-87097014F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0" t="59958" r="887"/>
          <a:stretch/>
        </p:blipFill>
        <p:spPr>
          <a:xfrm>
            <a:off x="5659120" y="2152127"/>
            <a:ext cx="6532880" cy="374067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8254C28-3159-03B6-46C2-A5FCFD0EF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4" t="11910" b="40042"/>
          <a:stretch/>
        </p:blipFill>
        <p:spPr>
          <a:xfrm>
            <a:off x="81279" y="1872130"/>
            <a:ext cx="5720049" cy="387843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B43D06E-0781-8C46-8824-6675E9991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4" b="87791"/>
          <a:stretch/>
        </p:blipFill>
        <p:spPr>
          <a:xfrm>
            <a:off x="2190319" y="320400"/>
            <a:ext cx="9006001" cy="15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9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016694F8-635C-5B42-F687-561CFFCAF994}"/>
              </a:ext>
            </a:extLst>
          </p:cNvPr>
          <p:cNvSpPr txBox="1">
            <a:spLocks/>
          </p:cNvSpPr>
          <p:nvPr/>
        </p:nvSpPr>
        <p:spPr>
          <a:xfrm>
            <a:off x="383365" y="332657"/>
            <a:ext cx="11044800" cy="4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dirty="0">
                <a:solidFill>
                  <a:srgbClr val="002060"/>
                </a:solidFill>
              </a:rPr>
              <a:t>CONTATO DO SICOOB CENTRAL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D79DCC-580E-9F8A-EECE-06981397ED2A}"/>
              </a:ext>
            </a:extLst>
          </p:cNvPr>
          <p:cNvSpPr txBox="1">
            <a:spLocks/>
          </p:cNvSpPr>
          <p:nvPr/>
        </p:nvSpPr>
        <p:spPr>
          <a:xfrm>
            <a:off x="383365" y="1531537"/>
            <a:ext cx="11044800" cy="4993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3200" dirty="0">
                <a:solidFill>
                  <a:srgbClr val="7030A0"/>
                </a:solidFill>
              </a:rPr>
              <a:t>Qualquer dificuldade no contato ou atendimento nas agências, por favor enviar e-mail para o setor responsável na central: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>
                <a:solidFill>
                  <a:srgbClr val="7030A0"/>
                </a:solidFill>
                <a:hlinkClick r:id="rId2"/>
              </a:rPr>
              <a:t>estrategiaagro@sicoobsc.com.br</a:t>
            </a:r>
            <a:r>
              <a:rPr lang="pt-BR" sz="32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0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76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13085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/>
            <p:cNvSpPr/>
            <p:nvPr/>
          </p:nvSpPr>
          <p:spPr>
            <a:xfrm>
              <a:off x="5960719" y="6060623"/>
              <a:ext cx="2755265" cy="676910"/>
            </a:xfrm>
            <a:custGeom>
              <a:avLst/>
              <a:gdLst/>
              <a:ahLst/>
              <a:cxnLst/>
              <a:rect l="l" t="t" r="r" b="b"/>
              <a:pathLst>
                <a:path w="2755265" h="676909">
                  <a:moveTo>
                    <a:pt x="665226" y="470395"/>
                  </a:moveTo>
                  <a:lnTo>
                    <a:pt x="660184" y="425297"/>
                  </a:lnTo>
                  <a:lnTo>
                    <a:pt x="645236" y="385076"/>
                  </a:lnTo>
                  <a:lnTo>
                    <a:pt x="620699" y="350621"/>
                  </a:lnTo>
                  <a:lnTo>
                    <a:pt x="586854" y="322821"/>
                  </a:lnTo>
                  <a:lnTo>
                    <a:pt x="544004" y="302564"/>
                  </a:lnTo>
                  <a:lnTo>
                    <a:pt x="578256" y="278599"/>
                  </a:lnTo>
                  <a:lnTo>
                    <a:pt x="584288" y="271462"/>
                  </a:lnTo>
                  <a:lnTo>
                    <a:pt x="605142" y="246773"/>
                  </a:lnTo>
                  <a:lnTo>
                    <a:pt x="622719" y="208902"/>
                  </a:lnTo>
                  <a:lnTo>
                    <a:pt x="629005" y="166852"/>
                  </a:lnTo>
                  <a:lnTo>
                    <a:pt x="626148" y="138722"/>
                  </a:lnTo>
                  <a:lnTo>
                    <a:pt x="604481" y="87553"/>
                  </a:lnTo>
                  <a:lnTo>
                    <a:pt x="554215" y="38481"/>
                  </a:lnTo>
                  <a:lnTo>
                    <a:pt x="513308" y="17881"/>
                  </a:lnTo>
                  <a:lnTo>
                    <a:pt x="510857" y="17233"/>
                  </a:lnTo>
                  <a:lnTo>
                    <a:pt x="510857" y="469379"/>
                  </a:lnTo>
                  <a:lnTo>
                    <a:pt x="509168" y="485609"/>
                  </a:lnTo>
                  <a:lnTo>
                    <a:pt x="486968" y="528459"/>
                  </a:lnTo>
                  <a:lnTo>
                    <a:pt x="434670" y="552653"/>
                  </a:lnTo>
                  <a:lnTo>
                    <a:pt x="412381" y="554380"/>
                  </a:lnTo>
                  <a:lnTo>
                    <a:pt x="149199" y="554380"/>
                  </a:lnTo>
                  <a:lnTo>
                    <a:pt x="149199" y="383413"/>
                  </a:lnTo>
                  <a:lnTo>
                    <a:pt x="412381" y="383413"/>
                  </a:lnTo>
                  <a:lnTo>
                    <a:pt x="454748" y="390906"/>
                  </a:lnTo>
                  <a:lnTo>
                    <a:pt x="486968" y="412419"/>
                  </a:lnTo>
                  <a:lnTo>
                    <a:pt x="509168" y="453504"/>
                  </a:lnTo>
                  <a:lnTo>
                    <a:pt x="510857" y="469379"/>
                  </a:lnTo>
                  <a:lnTo>
                    <a:pt x="510857" y="17233"/>
                  </a:lnTo>
                  <a:lnTo>
                    <a:pt x="475615" y="7861"/>
                  </a:lnTo>
                  <a:lnTo>
                    <a:pt x="475615" y="194830"/>
                  </a:lnTo>
                  <a:lnTo>
                    <a:pt x="474091" y="210096"/>
                  </a:lnTo>
                  <a:lnTo>
                    <a:pt x="452793" y="249720"/>
                  </a:lnTo>
                  <a:lnTo>
                    <a:pt x="407339" y="270256"/>
                  </a:lnTo>
                  <a:lnTo>
                    <a:pt x="387527" y="271462"/>
                  </a:lnTo>
                  <a:lnTo>
                    <a:pt x="149199" y="271462"/>
                  </a:lnTo>
                  <a:lnTo>
                    <a:pt x="149199" y="123304"/>
                  </a:lnTo>
                  <a:lnTo>
                    <a:pt x="387527" y="123304"/>
                  </a:lnTo>
                  <a:lnTo>
                    <a:pt x="428193" y="128892"/>
                  </a:lnTo>
                  <a:lnTo>
                    <a:pt x="463384" y="156210"/>
                  </a:lnTo>
                  <a:lnTo>
                    <a:pt x="475615" y="194830"/>
                  </a:lnTo>
                  <a:lnTo>
                    <a:pt x="475615" y="7861"/>
                  </a:lnTo>
                  <a:lnTo>
                    <a:pt x="463651" y="4673"/>
                  </a:lnTo>
                  <a:lnTo>
                    <a:pt x="405142" y="0"/>
                  </a:lnTo>
                  <a:lnTo>
                    <a:pt x="0" y="0"/>
                  </a:lnTo>
                  <a:lnTo>
                    <a:pt x="0" y="676617"/>
                  </a:lnTo>
                  <a:lnTo>
                    <a:pt x="417614" y="676617"/>
                  </a:lnTo>
                  <a:lnTo>
                    <a:pt x="479463" y="672604"/>
                  </a:lnTo>
                  <a:lnTo>
                    <a:pt x="528802" y="660831"/>
                  </a:lnTo>
                  <a:lnTo>
                    <a:pt x="568642" y="641667"/>
                  </a:lnTo>
                  <a:lnTo>
                    <a:pt x="601980" y="615505"/>
                  </a:lnTo>
                  <a:lnTo>
                    <a:pt x="629793" y="582917"/>
                  </a:lnTo>
                  <a:lnTo>
                    <a:pt x="649541" y="547611"/>
                  </a:lnTo>
                  <a:lnTo>
                    <a:pt x="661327" y="509981"/>
                  </a:lnTo>
                  <a:lnTo>
                    <a:pt x="665226" y="470395"/>
                  </a:lnTo>
                  <a:close/>
                </a:path>
                <a:path w="2755265" h="676909">
                  <a:moveTo>
                    <a:pt x="1374228" y="676605"/>
                  </a:moveTo>
                  <a:lnTo>
                    <a:pt x="1229588" y="427951"/>
                  </a:lnTo>
                  <a:lnTo>
                    <a:pt x="1215694" y="404075"/>
                  </a:lnTo>
                  <a:lnTo>
                    <a:pt x="1261757" y="378714"/>
                  </a:lnTo>
                  <a:lnTo>
                    <a:pt x="1299654" y="346405"/>
                  </a:lnTo>
                  <a:lnTo>
                    <a:pt x="1328204" y="307721"/>
                  </a:lnTo>
                  <a:lnTo>
                    <a:pt x="1346212" y="263207"/>
                  </a:lnTo>
                  <a:lnTo>
                    <a:pt x="1352473" y="213436"/>
                  </a:lnTo>
                  <a:lnTo>
                    <a:pt x="1348689" y="174129"/>
                  </a:lnTo>
                  <a:lnTo>
                    <a:pt x="1337703" y="137325"/>
                  </a:lnTo>
                  <a:lnTo>
                    <a:pt x="1331455" y="125374"/>
                  </a:lnTo>
                  <a:lnTo>
                    <a:pt x="1320114" y="103632"/>
                  </a:lnTo>
                  <a:lnTo>
                    <a:pt x="1296492" y="73634"/>
                  </a:lnTo>
                  <a:lnTo>
                    <a:pt x="1259967" y="42862"/>
                  </a:lnTo>
                  <a:lnTo>
                    <a:pt x="1214793" y="19697"/>
                  </a:lnTo>
                  <a:lnTo>
                    <a:pt x="1203274" y="16649"/>
                  </a:lnTo>
                  <a:lnTo>
                    <a:pt x="1203274" y="213436"/>
                  </a:lnTo>
                  <a:lnTo>
                    <a:pt x="1195819" y="249237"/>
                  </a:lnTo>
                  <a:lnTo>
                    <a:pt x="1175550" y="277431"/>
                  </a:lnTo>
                  <a:lnTo>
                    <a:pt x="1145552" y="295910"/>
                  </a:lnTo>
                  <a:lnTo>
                    <a:pt x="1108951" y="302552"/>
                  </a:lnTo>
                  <a:lnTo>
                    <a:pt x="866482" y="302552"/>
                  </a:lnTo>
                  <a:lnTo>
                    <a:pt x="866482" y="125374"/>
                  </a:lnTo>
                  <a:lnTo>
                    <a:pt x="1098651" y="125374"/>
                  </a:lnTo>
                  <a:lnTo>
                    <a:pt x="1140167" y="130162"/>
                  </a:lnTo>
                  <a:lnTo>
                    <a:pt x="1179436" y="154381"/>
                  </a:lnTo>
                  <a:lnTo>
                    <a:pt x="1201737" y="196811"/>
                  </a:lnTo>
                  <a:lnTo>
                    <a:pt x="1203274" y="213436"/>
                  </a:lnTo>
                  <a:lnTo>
                    <a:pt x="1203274" y="16649"/>
                  </a:lnTo>
                  <a:lnTo>
                    <a:pt x="1159700" y="5105"/>
                  </a:lnTo>
                  <a:lnTo>
                    <a:pt x="1093431" y="25"/>
                  </a:lnTo>
                  <a:lnTo>
                    <a:pt x="718312" y="25"/>
                  </a:lnTo>
                  <a:lnTo>
                    <a:pt x="718312" y="676605"/>
                  </a:lnTo>
                  <a:lnTo>
                    <a:pt x="866482" y="676605"/>
                  </a:lnTo>
                  <a:lnTo>
                    <a:pt x="866482" y="427951"/>
                  </a:lnTo>
                  <a:lnTo>
                    <a:pt x="1067523" y="427951"/>
                  </a:lnTo>
                  <a:lnTo>
                    <a:pt x="1204302" y="676605"/>
                  </a:lnTo>
                  <a:lnTo>
                    <a:pt x="1374228" y="676605"/>
                  </a:lnTo>
                  <a:close/>
                </a:path>
                <a:path w="2755265" h="676909">
                  <a:moveTo>
                    <a:pt x="2099297" y="337756"/>
                  </a:moveTo>
                  <a:lnTo>
                    <a:pt x="2095487" y="281927"/>
                  </a:lnTo>
                  <a:lnTo>
                    <a:pt x="2084222" y="229235"/>
                  </a:lnTo>
                  <a:lnTo>
                    <a:pt x="2065743" y="180314"/>
                  </a:lnTo>
                  <a:lnTo>
                    <a:pt x="2040293" y="135813"/>
                  </a:lnTo>
                  <a:lnTo>
                    <a:pt x="2034311" y="128485"/>
                  </a:lnTo>
                  <a:lnTo>
                    <a:pt x="2008124" y="96380"/>
                  </a:lnTo>
                  <a:lnTo>
                    <a:pt x="1976259" y="68008"/>
                  </a:lnTo>
                  <a:lnTo>
                    <a:pt x="1944966" y="47307"/>
                  </a:lnTo>
                  <a:lnTo>
                    <a:pt x="1944966" y="338836"/>
                  </a:lnTo>
                  <a:lnTo>
                    <a:pt x="1940788" y="387400"/>
                  </a:lnTo>
                  <a:lnTo>
                    <a:pt x="1928647" y="430530"/>
                  </a:lnTo>
                  <a:lnTo>
                    <a:pt x="1909114" y="468223"/>
                  </a:lnTo>
                  <a:lnTo>
                    <a:pt x="1882775" y="500468"/>
                  </a:lnTo>
                  <a:lnTo>
                    <a:pt x="1826145" y="536486"/>
                  </a:lnTo>
                  <a:lnTo>
                    <a:pt x="1788185" y="545934"/>
                  </a:lnTo>
                  <a:lnTo>
                    <a:pt x="1737690" y="549186"/>
                  </a:lnTo>
                  <a:lnTo>
                    <a:pt x="1572933" y="549186"/>
                  </a:lnTo>
                  <a:lnTo>
                    <a:pt x="1572933" y="128485"/>
                  </a:lnTo>
                  <a:lnTo>
                    <a:pt x="1737690" y="128485"/>
                  </a:lnTo>
                  <a:lnTo>
                    <a:pt x="1790039" y="132092"/>
                  </a:lnTo>
                  <a:lnTo>
                    <a:pt x="1829930" y="142608"/>
                  </a:lnTo>
                  <a:lnTo>
                    <a:pt x="1887943" y="182372"/>
                  </a:lnTo>
                  <a:lnTo>
                    <a:pt x="1912581" y="213956"/>
                  </a:lnTo>
                  <a:lnTo>
                    <a:pt x="1930438" y="250875"/>
                  </a:lnTo>
                  <a:lnTo>
                    <a:pt x="1941309" y="292658"/>
                  </a:lnTo>
                  <a:lnTo>
                    <a:pt x="1944966" y="338836"/>
                  </a:lnTo>
                  <a:lnTo>
                    <a:pt x="1944966" y="47307"/>
                  </a:lnTo>
                  <a:lnTo>
                    <a:pt x="1899615" y="25260"/>
                  </a:lnTo>
                  <a:lnTo>
                    <a:pt x="1853577" y="11404"/>
                  </a:lnTo>
                  <a:lnTo>
                    <a:pt x="1801558" y="2895"/>
                  </a:lnTo>
                  <a:lnTo>
                    <a:pt x="1742922" y="0"/>
                  </a:lnTo>
                  <a:lnTo>
                    <a:pt x="1424800" y="0"/>
                  </a:lnTo>
                  <a:lnTo>
                    <a:pt x="1424800" y="676605"/>
                  </a:lnTo>
                  <a:lnTo>
                    <a:pt x="1742922" y="676605"/>
                  </a:lnTo>
                  <a:lnTo>
                    <a:pt x="1802307" y="673811"/>
                  </a:lnTo>
                  <a:lnTo>
                    <a:pt x="1853793" y="665695"/>
                  </a:lnTo>
                  <a:lnTo>
                    <a:pt x="1898446" y="652640"/>
                  </a:lnTo>
                  <a:lnTo>
                    <a:pt x="1937308" y="635000"/>
                  </a:lnTo>
                  <a:lnTo>
                    <a:pt x="1971459" y="613156"/>
                  </a:lnTo>
                  <a:lnTo>
                    <a:pt x="2001951" y="587489"/>
                  </a:lnTo>
                  <a:lnTo>
                    <a:pt x="2031098" y="554240"/>
                  </a:lnTo>
                  <a:lnTo>
                    <a:pt x="2055266" y="516991"/>
                  </a:lnTo>
                  <a:lnTo>
                    <a:pt x="2074316" y="476237"/>
                  </a:lnTo>
                  <a:lnTo>
                    <a:pt x="2088095" y="432447"/>
                  </a:lnTo>
                  <a:lnTo>
                    <a:pt x="2096477" y="386130"/>
                  </a:lnTo>
                  <a:lnTo>
                    <a:pt x="2099297" y="337756"/>
                  </a:lnTo>
                  <a:close/>
                </a:path>
                <a:path w="2755265" h="676909">
                  <a:moveTo>
                    <a:pt x="2755023" y="549198"/>
                  </a:moveTo>
                  <a:lnTo>
                    <a:pt x="2315718" y="549198"/>
                  </a:lnTo>
                  <a:lnTo>
                    <a:pt x="2315718" y="387908"/>
                  </a:lnTo>
                  <a:lnTo>
                    <a:pt x="2565387" y="387908"/>
                  </a:lnTo>
                  <a:lnTo>
                    <a:pt x="2565387" y="259638"/>
                  </a:lnTo>
                  <a:lnTo>
                    <a:pt x="2315718" y="259638"/>
                  </a:lnTo>
                  <a:lnTo>
                    <a:pt x="2315718" y="128828"/>
                  </a:lnTo>
                  <a:lnTo>
                    <a:pt x="2731198" y="128828"/>
                  </a:lnTo>
                  <a:lnTo>
                    <a:pt x="2731198" y="558"/>
                  </a:lnTo>
                  <a:lnTo>
                    <a:pt x="2167496" y="558"/>
                  </a:lnTo>
                  <a:lnTo>
                    <a:pt x="2167496" y="128828"/>
                  </a:lnTo>
                  <a:lnTo>
                    <a:pt x="2167496" y="259638"/>
                  </a:lnTo>
                  <a:lnTo>
                    <a:pt x="2167496" y="387908"/>
                  </a:lnTo>
                  <a:lnTo>
                    <a:pt x="2167496" y="549198"/>
                  </a:lnTo>
                  <a:lnTo>
                    <a:pt x="2167496" y="676198"/>
                  </a:lnTo>
                  <a:lnTo>
                    <a:pt x="2755023" y="676198"/>
                  </a:lnTo>
                  <a:lnTo>
                    <a:pt x="2755023" y="549198"/>
                  </a:lnTo>
                  <a:close/>
                </a:path>
              </a:pathLst>
            </a:custGeom>
            <a:solidFill>
              <a:srgbClr val="006F5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8875614" y="5556941"/>
              <a:ext cx="1514447" cy="1844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0817466" y="5767292"/>
              <a:ext cx="1739264" cy="373380"/>
            </a:xfrm>
            <a:custGeom>
              <a:avLst/>
              <a:gdLst/>
              <a:ahLst/>
              <a:cxnLst/>
              <a:rect l="l" t="t" r="r" b="b"/>
              <a:pathLst>
                <a:path w="1739265" h="373379">
                  <a:moveTo>
                    <a:pt x="260629" y="322351"/>
                  </a:moveTo>
                  <a:lnTo>
                    <a:pt x="221107" y="282409"/>
                  </a:lnTo>
                  <a:lnTo>
                    <a:pt x="204673" y="296087"/>
                  </a:lnTo>
                  <a:lnTo>
                    <a:pt x="187756" y="306514"/>
                  </a:lnTo>
                  <a:lnTo>
                    <a:pt x="168960" y="313156"/>
                  </a:lnTo>
                  <a:lnTo>
                    <a:pt x="146862" y="315493"/>
                  </a:lnTo>
                  <a:lnTo>
                    <a:pt x="113639" y="308432"/>
                  </a:lnTo>
                  <a:lnTo>
                    <a:pt x="87744" y="289267"/>
                  </a:lnTo>
                  <a:lnTo>
                    <a:pt x="70942" y="261023"/>
                  </a:lnTo>
                  <a:lnTo>
                    <a:pt x="64947" y="226733"/>
                  </a:lnTo>
                  <a:lnTo>
                    <a:pt x="64947" y="225920"/>
                  </a:lnTo>
                  <a:lnTo>
                    <a:pt x="71056" y="191757"/>
                  </a:lnTo>
                  <a:lnTo>
                    <a:pt x="88049" y="163804"/>
                  </a:lnTo>
                  <a:lnTo>
                    <a:pt x="113982" y="144919"/>
                  </a:lnTo>
                  <a:lnTo>
                    <a:pt x="146862" y="137985"/>
                  </a:lnTo>
                  <a:lnTo>
                    <a:pt x="166992" y="140182"/>
                  </a:lnTo>
                  <a:lnTo>
                    <a:pt x="185381" y="146494"/>
                  </a:lnTo>
                  <a:lnTo>
                    <a:pt x="202565" y="156527"/>
                  </a:lnTo>
                  <a:lnTo>
                    <a:pt x="219075" y="169849"/>
                  </a:lnTo>
                  <a:lnTo>
                    <a:pt x="258622" y="124256"/>
                  </a:lnTo>
                  <a:lnTo>
                    <a:pt x="237642" y="106553"/>
                  </a:lnTo>
                  <a:lnTo>
                    <a:pt x="213067" y="92786"/>
                  </a:lnTo>
                  <a:lnTo>
                    <a:pt x="183438" y="83858"/>
                  </a:lnTo>
                  <a:lnTo>
                    <a:pt x="147256" y="80683"/>
                  </a:lnTo>
                  <a:lnTo>
                    <a:pt x="98640" y="88163"/>
                  </a:lnTo>
                  <a:lnTo>
                    <a:pt x="57950" y="108966"/>
                  </a:lnTo>
                  <a:lnTo>
                    <a:pt x="26860" y="140639"/>
                  </a:lnTo>
                  <a:lnTo>
                    <a:pt x="6985" y="180708"/>
                  </a:lnTo>
                  <a:lnTo>
                    <a:pt x="0" y="226733"/>
                  </a:lnTo>
                  <a:lnTo>
                    <a:pt x="0" y="227533"/>
                  </a:lnTo>
                  <a:lnTo>
                    <a:pt x="7086" y="273786"/>
                  </a:lnTo>
                  <a:lnTo>
                    <a:pt x="27051" y="313690"/>
                  </a:lnTo>
                  <a:lnTo>
                    <a:pt x="57950" y="345008"/>
                  </a:lnTo>
                  <a:lnTo>
                    <a:pt x="97866" y="365455"/>
                  </a:lnTo>
                  <a:lnTo>
                    <a:pt x="144843" y="372783"/>
                  </a:lnTo>
                  <a:lnTo>
                    <a:pt x="181825" y="369265"/>
                  </a:lnTo>
                  <a:lnTo>
                    <a:pt x="212267" y="359219"/>
                  </a:lnTo>
                  <a:lnTo>
                    <a:pt x="237947" y="343331"/>
                  </a:lnTo>
                  <a:lnTo>
                    <a:pt x="260629" y="322351"/>
                  </a:lnTo>
                  <a:close/>
                </a:path>
                <a:path w="1739265" h="373379">
                  <a:moveTo>
                    <a:pt x="534085" y="367931"/>
                  </a:moveTo>
                  <a:lnTo>
                    <a:pt x="472274" y="277558"/>
                  </a:lnTo>
                  <a:lnTo>
                    <a:pt x="465099" y="267068"/>
                  </a:lnTo>
                  <a:lnTo>
                    <a:pt x="489699" y="254177"/>
                  </a:lnTo>
                  <a:lnTo>
                    <a:pt x="508825" y="235394"/>
                  </a:lnTo>
                  <a:lnTo>
                    <a:pt x="515162" y="222694"/>
                  </a:lnTo>
                  <a:lnTo>
                    <a:pt x="521208" y="210553"/>
                  </a:lnTo>
                  <a:lnTo>
                    <a:pt x="525614" y="179514"/>
                  </a:lnTo>
                  <a:lnTo>
                    <a:pt x="525614" y="178714"/>
                  </a:lnTo>
                  <a:lnTo>
                    <a:pt x="511822" y="127139"/>
                  </a:lnTo>
                  <a:lnTo>
                    <a:pt x="466763" y="92875"/>
                  </a:lnTo>
                  <a:lnTo>
                    <a:pt x="462673" y="91871"/>
                  </a:lnTo>
                  <a:lnTo>
                    <a:pt x="462673" y="181952"/>
                  </a:lnTo>
                  <a:lnTo>
                    <a:pt x="462673" y="182753"/>
                  </a:lnTo>
                  <a:lnTo>
                    <a:pt x="459486" y="199034"/>
                  </a:lnTo>
                  <a:lnTo>
                    <a:pt x="450215" y="211645"/>
                  </a:lnTo>
                  <a:lnTo>
                    <a:pt x="435267" y="219798"/>
                  </a:lnTo>
                  <a:lnTo>
                    <a:pt x="415061" y="222694"/>
                  </a:lnTo>
                  <a:lnTo>
                    <a:pt x="352120" y="222694"/>
                  </a:lnTo>
                  <a:lnTo>
                    <a:pt x="352120" y="141605"/>
                  </a:lnTo>
                  <a:lnTo>
                    <a:pt x="413854" y="141605"/>
                  </a:lnTo>
                  <a:lnTo>
                    <a:pt x="434251" y="144157"/>
                  </a:lnTo>
                  <a:lnTo>
                    <a:pt x="449618" y="151790"/>
                  </a:lnTo>
                  <a:lnTo>
                    <a:pt x="459308" y="164401"/>
                  </a:lnTo>
                  <a:lnTo>
                    <a:pt x="462673" y="181952"/>
                  </a:lnTo>
                  <a:lnTo>
                    <a:pt x="462673" y="91871"/>
                  </a:lnTo>
                  <a:lnTo>
                    <a:pt x="444500" y="87388"/>
                  </a:lnTo>
                  <a:lnTo>
                    <a:pt x="419100" y="85521"/>
                  </a:lnTo>
                  <a:lnTo>
                    <a:pt x="289991" y="85521"/>
                  </a:lnTo>
                  <a:lnTo>
                    <a:pt x="289991" y="367931"/>
                  </a:lnTo>
                  <a:lnTo>
                    <a:pt x="352120" y="367931"/>
                  </a:lnTo>
                  <a:lnTo>
                    <a:pt x="352120" y="277558"/>
                  </a:lnTo>
                  <a:lnTo>
                    <a:pt x="400939" y="277558"/>
                  </a:lnTo>
                  <a:lnTo>
                    <a:pt x="461467" y="367931"/>
                  </a:lnTo>
                  <a:lnTo>
                    <a:pt x="534085" y="367931"/>
                  </a:lnTo>
                  <a:close/>
                </a:path>
                <a:path w="1739265" h="373379">
                  <a:moveTo>
                    <a:pt x="745490" y="22987"/>
                  </a:moveTo>
                  <a:lnTo>
                    <a:pt x="692645" y="0"/>
                  </a:lnTo>
                  <a:lnTo>
                    <a:pt x="643813" y="63334"/>
                  </a:lnTo>
                  <a:lnTo>
                    <a:pt x="690613" y="63334"/>
                  </a:lnTo>
                  <a:lnTo>
                    <a:pt x="745490" y="22987"/>
                  </a:lnTo>
                  <a:close/>
                </a:path>
                <a:path w="1739265" h="373379">
                  <a:moveTo>
                    <a:pt x="776554" y="312648"/>
                  </a:moveTo>
                  <a:lnTo>
                    <a:pt x="623252" y="312648"/>
                  </a:lnTo>
                  <a:lnTo>
                    <a:pt x="623252" y="253352"/>
                  </a:lnTo>
                  <a:lnTo>
                    <a:pt x="756386" y="253352"/>
                  </a:lnTo>
                  <a:lnTo>
                    <a:pt x="756386" y="198081"/>
                  </a:lnTo>
                  <a:lnTo>
                    <a:pt x="623252" y="198081"/>
                  </a:lnTo>
                  <a:lnTo>
                    <a:pt x="623252" y="140792"/>
                  </a:lnTo>
                  <a:lnTo>
                    <a:pt x="774534" y="140792"/>
                  </a:lnTo>
                  <a:lnTo>
                    <a:pt x="774534" y="85521"/>
                  </a:lnTo>
                  <a:lnTo>
                    <a:pt x="561505" y="85521"/>
                  </a:lnTo>
                  <a:lnTo>
                    <a:pt x="561505" y="367931"/>
                  </a:lnTo>
                  <a:lnTo>
                    <a:pt x="776554" y="367931"/>
                  </a:lnTo>
                  <a:lnTo>
                    <a:pt x="776554" y="312648"/>
                  </a:lnTo>
                  <a:close/>
                </a:path>
                <a:path w="1739265" h="373379">
                  <a:moveTo>
                    <a:pt x="1071829" y="225920"/>
                  </a:moveTo>
                  <a:lnTo>
                    <a:pt x="1064742" y="180809"/>
                  </a:lnTo>
                  <a:lnTo>
                    <a:pt x="1044562" y="142163"/>
                  </a:lnTo>
                  <a:lnTo>
                    <a:pt x="1043965" y="141605"/>
                  </a:lnTo>
                  <a:lnTo>
                    <a:pt x="1012913" y="112052"/>
                  </a:lnTo>
                  <a:lnTo>
                    <a:pt x="1006881" y="109220"/>
                  </a:lnTo>
                  <a:lnTo>
                    <a:pt x="1006881" y="226733"/>
                  </a:lnTo>
                  <a:lnTo>
                    <a:pt x="1006881" y="227533"/>
                  </a:lnTo>
                  <a:lnTo>
                    <a:pt x="1000721" y="261823"/>
                  </a:lnTo>
                  <a:lnTo>
                    <a:pt x="983373" y="288455"/>
                  </a:lnTo>
                  <a:lnTo>
                    <a:pt x="956500" y="305714"/>
                  </a:lnTo>
                  <a:lnTo>
                    <a:pt x="921753" y="311861"/>
                  </a:lnTo>
                  <a:lnTo>
                    <a:pt x="873734" y="311861"/>
                  </a:lnTo>
                  <a:lnTo>
                    <a:pt x="873734" y="141605"/>
                  </a:lnTo>
                  <a:lnTo>
                    <a:pt x="921753" y="141605"/>
                  </a:lnTo>
                  <a:lnTo>
                    <a:pt x="956500" y="147866"/>
                  </a:lnTo>
                  <a:lnTo>
                    <a:pt x="983373" y="165404"/>
                  </a:lnTo>
                  <a:lnTo>
                    <a:pt x="1000721" y="192328"/>
                  </a:lnTo>
                  <a:lnTo>
                    <a:pt x="1006881" y="226733"/>
                  </a:lnTo>
                  <a:lnTo>
                    <a:pt x="1006881" y="109220"/>
                  </a:lnTo>
                  <a:lnTo>
                    <a:pt x="971435" y="92494"/>
                  </a:lnTo>
                  <a:lnTo>
                    <a:pt x="921753" y="85521"/>
                  </a:lnTo>
                  <a:lnTo>
                    <a:pt x="811593" y="85521"/>
                  </a:lnTo>
                  <a:lnTo>
                    <a:pt x="811593" y="367931"/>
                  </a:lnTo>
                  <a:lnTo>
                    <a:pt x="921753" y="367931"/>
                  </a:lnTo>
                  <a:lnTo>
                    <a:pt x="971435" y="360870"/>
                  </a:lnTo>
                  <a:lnTo>
                    <a:pt x="1012913" y="341122"/>
                  </a:lnTo>
                  <a:lnTo>
                    <a:pt x="1043419" y="311861"/>
                  </a:lnTo>
                  <a:lnTo>
                    <a:pt x="1044562" y="310769"/>
                  </a:lnTo>
                  <a:lnTo>
                    <a:pt x="1064742" y="271932"/>
                  </a:lnTo>
                  <a:lnTo>
                    <a:pt x="1071702" y="227533"/>
                  </a:lnTo>
                  <a:lnTo>
                    <a:pt x="1071829" y="225920"/>
                  </a:lnTo>
                  <a:close/>
                </a:path>
                <a:path w="1739265" h="373379">
                  <a:moveTo>
                    <a:pt x="1171841" y="85521"/>
                  </a:moveTo>
                  <a:lnTo>
                    <a:pt x="1109700" y="85521"/>
                  </a:lnTo>
                  <a:lnTo>
                    <a:pt x="1109700" y="367931"/>
                  </a:lnTo>
                  <a:lnTo>
                    <a:pt x="1171841" y="367931"/>
                  </a:lnTo>
                  <a:lnTo>
                    <a:pt x="1171841" y="85521"/>
                  </a:lnTo>
                  <a:close/>
                </a:path>
                <a:path w="1739265" h="373379">
                  <a:moveTo>
                    <a:pt x="1436090" y="85661"/>
                  </a:moveTo>
                  <a:lnTo>
                    <a:pt x="1202093" y="85661"/>
                  </a:lnTo>
                  <a:lnTo>
                    <a:pt x="1202093" y="142811"/>
                  </a:lnTo>
                  <a:lnTo>
                    <a:pt x="1288021" y="142811"/>
                  </a:lnTo>
                  <a:lnTo>
                    <a:pt x="1288021" y="367601"/>
                  </a:lnTo>
                  <a:lnTo>
                    <a:pt x="1350162" y="367601"/>
                  </a:lnTo>
                  <a:lnTo>
                    <a:pt x="1350162" y="142811"/>
                  </a:lnTo>
                  <a:lnTo>
                    <a:pt x="1436090" y="142811"/>
                  </a:lnTo>
                  <a:lnTo>
                    <a:pt x="1436090" y="85661"/>
                  </a:lnTo>
                  <a:close/>
                </a:path>
                <a:path w="1739265" h="373379">
                  <a:moveTo>
                    <a:pt x="1739036" y="225920"/>
                  </a:moveTo>
                  <a:lnTo>
                    <a:pt x="1731835" y="179997"/>
                  </a:lnTo>
                  <a:lnTo>
                    <a:pt x="1711452" y="140119"/>
                  </a:lnTo>
                  <a:lnTo>
                    <a:pt x="1709293" y="137985"/>
                  </a:lnTo>
                  <a:lnTo>
                    <a:pt x="1679702" y="108686"/>
                  </a:lnTo>
                  <a:lnTo>
                    <a:pt x="1674088" y="105892"/>
                  </a:lnTo>
                  <a:lnTo>
                    <a:pt x="1674088" y="226733"/>
                  </a:lnTo>
                  <a:lnTo>
                    <a:pt x="1674088" y="227533"/>
                  </a:lnTo>
                  <a:lnTo>
                    <a:pt x="1667878" y="261708"/>
                  </a:lnTo>
                  <a:lnTo>
                    <a:pt x="1650492" y="289674"/>
                  </a:lnTo>
                  <a:lnTo>
                    <a:pt x="1623707" y="308559"/>
                  </a:lnTo>
                  <a:lnTo>
                    <a:pt x="1589379" y="315493"/>
                  </a:lnTo>
                  <a:lnTo>
                    <a:pt x="1554899" y="308432"/>
                  </a:lnTo>
                  <a:lnTo>
                    <a:pt x="1527835" y="289267"/>
                  </a:lnTo>
                  <a:lnTo>
                    <a:pt x="1510157" y="261023"/>
                  </a:lnTo>
                  <a:lnTo>
                    <a:pt x="1503832" y="226733"/>
                  </a:lnTo>
                  <a:lnTo>
                    <a:pt x="1503832" y="225920"/>
                  </a:lnTo>
                  <a:lnTo>
                    <a:pt x="1510030" y="191757"/>
                  </a:lnTo>
                  <a:lnTo>
                    <a:pt x="1527441" y="163804"/>
                  </a:lnTo>
                  <a:lnTo>
                    <a:pt x="1554213" y="144919"/>
                  </a:lnTo>
                  <a:lnTo>
                    <a:pt x="1588554" y="137985"/>
                  </a:lnTo>
                  <a:lnTo>
                    <a:pt x="1623021" y="145034"/>
                  </a:lnTo>
                  <a:lnTo>
                    <a:pt x="1650072" y="164198"/>
                  </a:lnTo>
                  <a:lnTo>
                    <a:pt x="1667751" y="192443"/>
                  </a:lnTo>
                  <a:lnTo>
                    <a:pt x="1674088" y="226733"/>
                  </a:lnTo>
                  <a:lnTo>
                    <a:pt x="1674088" y="105892"/>
                  </a:lnTo>
                  <a:lnTo>
                    <a:pt x="1638401" y="88087"/>
                  </a:lnTo>
                  <a:lnTo>
                    <a:pt x="1589379" y="80683"/>
                  </a:lnTo>
                  <a:lnTo>
                    <a:pt x="1540256" y="88163"/>
                  </a:lnTo>
                  <a:lnTo>
                    <a:pt x="1498752" y="108966"/>
                  </a:lnTo>
                  <a:lnTo>
                    <a:pt x="1466748" y="140639"/>
                  </a:lnTo>
                  <a:lnTo>
                    <a:pt x="1446161" y="180708"/>
                  </a:lnTo>
                  <a:lnTo>
                    <a:pt x="1438871" y="226733"/>
                  </a:lnTo>
                  <a:lnTo>
                    <a:pt x="1438871" y="227533"/>
                  </a:lnTo>
                  <a:lnTo>
                    <a:pt x="1446072" y="273469"/>
                  </a:lnTo>
                  <a:lnTo>
                    <a:pt x="1466469" y="313347"/>
                  </a:lnTo>
                  <a:lnTo>
                    <a:pt x="1498231" y="344779"/>
                  </a:lnTo>
                  <a:lnTo>
                    <a:pt x="1539532" y="365379"/>
                  </a:lnTo>
                  <a:lnTo>
                    <a:pt x="1588554" y="372783"/>
                  </a:lnTo>
                  <a:lnTo>
                    <a:pt x="1637677" y="365302"/>
                  </a:lnTo>
                  <a:lnTo>
                    <a:pt x="1679168" y="344487"/>
                  </a:lnTo>
                  <a:lnTo>
                    <a:pt x="1708467" y="315493"/>
                  </a:lnTo>
                  <a:lnTo>
                    <a:pt x="1731746" y="272745"/>
                  </a:lnTo>
                  <a:lnTo>
                    <a:pt x="1739036" y="226733"/>
                  </a:lnTo>
                  <a:lnTo>
                    <a:pt x="1739036" y="225920"/>
                  </a:lnTo>
                  <a:close/>
                </a:path>
              </a:pathLst>
            </a:custGeom>
            <a:solidFill>
              <a:srgbClr val="127A6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10829976" y="6373729"/>
              <a:ext cx="2693670" cy="292100"/>
            </a:xfrm>
            <a:custGeom>
              <a:avLst/>
              <a:gdLst/>
              <a:ahLst/>
              <a:cxnLst/>
              <a:rect l="l" t="t" r="r" b="b"/>
              <a:pathLst>
                <a:path w="2693669" h="292100">
                  <a:moveTo>
                    <a:pt x="223520" y="102463"/>
                  </a:moveTo>
                  <a:lnTo>
                    <a:pt x="216090" y="62865"/>
                  </a:lnTo>
                  <a:lnTo>
                    <a:pt x="214731" y="60909"/>
                  </a:lnTo>
                  <a:lnTo>
                    <a:pt x="194716" y="32016"/>
                  </a:lnTo>
                  <a:lnTo>
                    <a:pt x="160705" y="11976"/>
                  </a:lnTo>
                  <a:lnTo>
                    <a:pt x="160578" y="11963"/>
                  </a:lnTo>
                  <a:lnTo>
                    <a:pt x="160578" y="104482"/>
                  </a:lnTo>
                  <a:lnTo>
                    <a:pt x="157251" y="121373"/>
                  </a:lnTo>
                  <a:lnTo>
                    <a:pt x="147612" y="134937"/>
                  </a:lnTo>
                  <a:lnTo>
                    <a:pt x="132156" y="143967"/>
                  </a:lnTo>
                  <a:lnTo>
                    <a:pt x="111366" y="147256"/>
                  </a:lnTo>
                  <a:lnTo>
                    <a:pt x="62141" y="147256"/>
                  </a:lnTo>
                  <a:lnTo>
                    <a:pt x="62141" y="60909"/>
                  </a:lnTo>
                  <a:lnTo>
                    <a:pt x="110159" y="60909"/>
                  </a:lnTo>
                  <a:lnTo>
                    <a:pt x="147015" y="71856"/>
                  </a:lnTo>
                  <a:lnTo>
                    <a:pt x="160578" y="104482"/>
                  </a:lnTo>
                  <a:lnTo>
                    <a:pt x="160578" y="11963"/>
                  </a:lnTo>
                  <a:lnTo>
                    <a:pt x="115392" y="4838"/>
                  </a:lnTo>
                  <a:lnTo>
                    <a:pt x="0" y="4838"/>
                  </a:lnTo>
                  <a:lnTo>
                    <a:pt x="0" y="287235"/>
                  </a:lnTo>
                  <a:lnTo>
                    <a:pt x="62141" y="287235"/>
                  </a:lnTo>
                  <a:lnTo>
                    <a:pt x="62141" y="202501"/>
                  </a:lnTo>
                  <a:lnTo>
                    <a:pt x="109347" y="202501"/>
                  </a:lnTo>
                  <a:lnTo>
                    <a:pt x="153898" y="196189"/>
                  </a:lnTo>
                  <a:lnTo>
                    <a:pt x="190182" y="177393"/>
                  </a:lnTo>
                  <a:lnTo>
                    <a:pt x="213880" y="147256"/>
                  </a:lnTo>
                  <a:lnTo>
                    <a:pt x="223431" y="103670"/>
                  </a:lnTo>
                  <a:lnTo>
                    <a:pt x="223520" y="102463"/>
                  </a:lnTo>
                  <a:close/>
                </a:path>
                <a:path w="2693669" h="292100">
                  <a:moveTo>
                    <a:pt x="496138" y="287235"/>
                  </a:moveTo>
                  <a:lnTo>
                    <a:pt x="469188" y="223901"/>
                  </a:lnTo>
                  <a:lnTo>
                    <a:pt x="445846" y="169024"/>
                  </a:lnTo>
                  <a:lnTo>
                    <a:pt x="406882" y="77457"/>
                  </a:lnTo>
                  <a:lnTo>
                    <a:pt x="383184" y="21780"/>
                  </a:lnTo>
                  <a:lnTo>
                    <a:pt x="383184" y="169024"/>
                  </a:lnTo>
                  <a:lnTo>
                    <a:pt x="308152" y="169024"/>
                  </a:lnTo>
                  <a:lnTo>
                    <a:pt x="345668" y="77457"/>
                  </a:lnTo>
                  <a:lnTo>
                    <a:pt x="383184" y="169024"/>
                  </a:lnTo>
                  <a:lnTo>
                    <a:pt x="383184" y="21780"/>
                  </a:lnTo>
                  <a:lnTo>
                    <a:pt x="375119" y="2819"/>
                  </a:lnTo>
                  <a:lnTo>
                    <a:pt x="317830" y="2819"/>
                  </a:lnTo>
                  <a:lnTo>
                    <a:pt x="196786" y="287235"/>
                  </a:lnTo>
                  <a:lnTo>
                    <a:pt x="260134" y="287235"/>
                  </a:lnTo>
                  <a:lnTo>
                    <a:pt x="285953" y="223901"/>
                  </a:lnTo>
                  <a:lnTo>
                    <a:pt x="405371" y="223901"/>
                  </a:lnTo>
                  <a:lnTo>
                    <a:pt x="431190" y="287235"/>
                  </a:lnTo>
                  <a:lnTo>
                    <a:pt x="496138" y="287235"/>
                  </a:lnTo>
                  <a:close/>
                </a:path>
                <a:path w="2693669" h="292100">
                  <a:moveTo>
                    <a:pt x="763663" y="287235"/>
                  </a:moveTo>
                  <a:lnTo>
                    <a:pt x="701852" y="196862"/>
                  </a:lnTo>
                  <a:lnTo>
                    <a:pt x="694677" y="186385"/>
                  </a:lnTo>
                  <a:lnTo>
                    <a:pt x="719277" y="173494"/>
                  </a:lnTo>
                  <a:lnTo>
                    <a:pt x="738403" y="154711"/>
                  </a:lnTo>
                  <a:lnTo>
                    <a:pt x="744740" y="141998"/>
                  </a:lnTo>
                  <a:lnTo>
                    <a:pt x="750785" y="129870"/>
                  </a:lnTo>
                  <a:lnTo>
                    <a:pt x="755192" y="98818"/>
                  </a:lnTo>
                  <a:lnTo>
                    <a:pt x="755192" y="98018"/>
                  </a:lnTo>
                  <a:lnTo>
                    <a:pt x="753618" y="78905"/>
                  </a:lnTo>
                  <a:lnTo>
                    <a:pt x="748982" y="61658"/>
                  </a:lnTo>
                  <a:lnTo>
                    <a:pt x="748601" y="60896"/>
                  </a:lnTo>
                  <a:lnTo>
                    <a:pt x="741400" y="46443"/>
                  </a:lnTo>
                  <a:lnTo>
                    <a:pt x="730973" y="33477"/>
                  </a:lnTo>
                  <a:lnTo>
                    <a:pt x="715340" y="21170"/>
                  </a:lnTo>
                  <a:lnTo>
                    <a:pt x="696328" y="12192"/>
                  </a:lnTo>
                  <a:lnTo>
                    <a:pt x="692251" y="11188"/>
                  </a:lnTo>
                  <a:lnTo>
                    <a:pt x="692251" y="101257"/>
                  </a:lnTo>
                  <a:lnTo>
                    <a:pt x="692251" y="102044"/>
                  </a:lnTo>
                  <a:lnTo>
                    <a:pt x="689063" y="118338"/>
                  </a:lnTo>
                  <a:lnTo>
                    <a:pt x="679792" y="130949"/>
                  </a:lnTo>
                  <a:lnTo>
                    <a:pt x="664845" y="139103"/>
                  </a:lnTo>
                  <a:lnTo>
                    <a:pt x="644639" y="141998"/>
                  </a:lnTo>
                  <a:lnTo>
                    <a:pt x="581698" y="141998"/>
                  </a:lnTo>
                  <a:lnTo>
                    <a:pt x="581698" y="60896"/>
                  </a:lnTo>
                  <a:lnTo>
                    <a:pt x="643432" y="60896"/>
                  </a:lnTo>
                  <a:lnTo>
                    <a:pt x="663829" y="63461"/>
                  </a:lnTo>
                  <a:lnTo>
                    <a:pt x="679196" y="71094"/>
                  </a:lnTo>
                  <a:lnTo>
                    <a:pt x="688886" y="83718"/>
                  </a:lnTo>
                  <a:lnTo>
                    <a:pt x="692251" y="101257"/>
                  </a:lnTo>
                  <a:lnTo>
                    <a:pt x="692251" y="11188"/>
                  </a:lnTo>
                  <a:lnTo>
                    <a:pt x="674077" y="6692"/>
                  </a:lnTo>
                  <a:lnTo>
                    <a:pt x="648677" y="4826"/>
                  </a:lnTo>
                  <a:lnTo>
                    <a:pt x="519569" y="4826"/>
                  </a:lnTo>
                  <a:lnTo>
                    <a:pt x="519569" y="287235"/>
                  </a:lnTo>
                  <a:lnTo>
                    <a:pt x="581698" y="287235"/>
                  </a:lnTo>
                  <a:lnTo>
                    <a:pt x="581698" y="196862"/>
                  </a:lnTo>
                  <a:lnTo>
                    <a:pt x="630516" y="196862"/>
                  </a:lnTo>
                  <a:lnTo>
                    <a:pt x="691045" y="287235"/>
                  </a:lnTo>
                  <a:lnTo>
                    <a:pt x="763663" y="287235"/>
                  </a:lnTo>
                  <a:close/>
                </a:path>
                <a:path w="2693669" h="292100">
                  <a:moveTo>
                    <a:pt x="1066177" y="287235"/>
                  </a:moveTo>
                  <a:lnTo>
                    <a:pt x="1039228" y="223901"/>
                  </a:lnTo>
                  <a:lnTo>
                    <a:pt x="1015873" y="169024"/>
                  </a:lnTo>
                  <a:lnTo>
                    <a:pt x="976909" y="77457"/>
                  </a:lnTo>
                  <a:lnTo>
                    <a:pt x="953223" y="21780"/>
                  </a:lnTo>
                  <a:lnTo>
                    <a:pt x="953223" y="169024"/>
                  </a:lnTo>
                  <a:lnTo>
                    <a:pt x="878179" y="169024"/>
                  </a:lnTo>
                  <a:lnTo>
                    <a:pt x="915708" y="77457"/>
                  </a:lnTo>
                  <a:lnTo>
                    <a:pt x="953223" y="169024"/>
                  </a:lnTo>
                  <a:lnTo>
                    <a:pt x="953223" y="21780"/>
                  </a:lnTo>
                  <a:lnTo>
                    <a:pt x="945159" y="2819"/>
                  </a:lnTo>
                  <a:lnTo>
                    <a:pt x="887869" y="2819"/>
                  </a:lnTo>
                  <a:lnTo>
                    <a:pt x="766826" y="287235"/>
                  </a:lnTo>
                  <a:lnTo>
                    <a:pt x="830160" y="287235"/>
                  </a:lnTo>
                  <a:lnTo>
                    <a:pt x="855992" y="223901"/>
                  </a:lnTo>
                  <a:lnTo>
                    <a:pt x="975410" y="223901"/>
                  </a:lnTo>
                  <a:lnTo>
                    <a:pt x="1001229" y="287235"/>
                  </a:lnTo>
                  <a:lnTo>
                    <a:pt x="1066177" y="287235"/>
                  </a:lnTo>
                  <a:close/>
                </a:path>
                <a:path w="2693669" h="292100">
                  <a:moveTo>
                    <a:pt x="1255344" y="4838"/>
                  </a:moveTo>
                  <a:lnTo>
                    <a:pt x="1193215" y="4838"/>
                  </a:lnTo>
                  <a:lnTo>
                    <a:pt x="1193215" y="287248"/>
                  </a:lnTo>
                  <a:lnTo>
                    <a:pt x="1255344" y="287248"/>
                  </a:lnTo>
                  <a:lnTo>
                    <a:pt x="1255344" y="4838"/>
                  </a:lnTo>
                  <a:close/>
                </a:path>
                <a:path w="2693669" h="292100">
                  <a:moveTo>
                    <a:pt x="1556715" y="4838"/>
                  </a:moveTo>
                  <a:lnTo>
                    <a:pt x="1495399" y="4838"/>
                  </a:lnTo>
                  <a:lnTo>
                    <a:pt x="1495399" y="178727"/>
                  </a:lnTo>
                  <a:lnTo>
                    <a:pt x="1363065" y="4838"/>
                  </a:lnTo>
                  <a:lnTo>
                    <a:pt x="1305775" y="4838"/>
                  </a:lnTo>
                  <a:lnTo>
                    <a:pt x="1305775" y="287248"/>
                  </a:lnTo>
                  <a:lnTo>
                    <a:pt x="1367116" y="287248"/>
                  </a:lnTo>
                  <a:lnTo>
                    <a:pt x="1367116" y="107696"/>
                  </a:lnTo>
                  <a:lnTo>
                    <a:pt x="1503870" y="287248"/>
                  </a:lnTo>
                  <a:lnTo>
                    <a:pt x="1556715" y="287248"/>
                  </a:lnTo>
                  <a:lnTo>
                    <a:pt x="1556715" y="4838"/>
                  </a:lnTo>
                  <a:close/>
                </a:path>
                <a:path w="2693669" h="292100">
                  <a:moveTo>
                    <a:pt x="1891855" y="145224"/>
                  </a:moveTo>
                  <a:lnTo>
                    <a:pt x="1884667" y="99288"/>
                  </a:lnTo>
                  <a:lnTo>
                    <a:pt x="1864271" y="59423"/>
                  </a:lnTo>
                  <a:lnTo>
                    <a:pt x="1862112" y="57289"/>
                  </a:lnTo>
                  <a:lnTo>
                    <a:pt x="1832521" y="28003"/>
                  </a:lnTo>
                  <a:lnTo>
                    <a:pt x="1826907" y="25209"/>
                  </a:lnTo>
                  <a:lnTo>
                    <a:pt x="1826907" y="146037"/>
                  </a:lnTo>
                  <a:lnTo>
                    <a:pt x="1826907" y="146837"/>
                  </a:lnTo>
                  <a:lnTo>
                    <a:pt x="1820710" y="181013"/>
                  </a:lnTo>
                  <a:lnTo>
                    <a:pt x="1803311" y="208978"/>
                  </a:lnTo>
                  <a:lnTo>
                    <a:pt x="1776539" y="227863"/>
                  </a:lnTo>
                  <a:lnTo>
                    <a:pt x="1742198" y="234797"/>
                  </a:lnTo>
                  <a:lnTo>
                    <a:pt x="1707718" y="227736"/>
                  </a:lnTo>
                  <a:lnTo>
                    <a:pt x="1680667" y="208572"/>
                  </a:lnTo>
                  <a:lnTo>
                    <a:pt x="1662988" y="180327"/>
                  </a:lnTo>
                  <a:lnTo>
                    <a:pt x="1656651" y="146037"/>
                  </a:lnTo>
                  <a:lnTo>
                    <a:pt x="1656651" y="145224"/>
                  </a:lnTo>
                  <a:lnTo>
                    <a:pt x="1662861" y="111061"/>
                  </a:lnTo>
                  <a:lnTo>
                    <a:pt x="1680260" y="83108"/>
                  </a:lnTo>
                  <a:lnTo>
                    <a:pt x="1707045" y="64223"/>
                  </a:lnTo>
                  <a:lnTo>
                    <a:pt x="1741385" y="57289"/>
                  </a:lnTo>
                  <a:lnTo>
                    <a:pt x="1775853" y="64350"/>
                  </a:lnTo>
                  <a:lnTo>
                    <a:pt x="1802904" y="83502"/>
                  </a:lnTo>
                  <a:lnTo>
                    <a:pt x="1820583" y="111747"/>
                  </a:lnTo>
                  <a:lnTo>
                    <a:pt x="1826907" y="146037"/>
                  </a:lnTo>
                  <a:lnTo>
                    <a:pt x="1826907" y="25209"/>
                  </a:lnTo>
                  <a:lnTo>
                    <a:pt x="1791220" y="7391"/>
                  </a:lnTo>
                  <a:lnTo>
                    <a:pt x="1742198" y="0"/>
                  </a:lnTo>
                  <a:lnTo>
                    <a:pt x="1693087" y="7480"/>
                  </a:lnTo>
                  <a:lnTo>
                    <a:pt x="1651571" y="28282"/>
                  </a:lnTo>
                  <a:lnTo>
                    <a:pt x="1619580" y="59944"/>
                  </a:lnTo>
                  <a:lnTo>
                    <a:pt x="1598993" y="100012"/>
                  </a:lnTo>
                  <a:lnTo>
                    <a:pt x="1591703" y="146037"/>
                  </a:lnTo>
                  <a:lnTo>
                    <a:pt x="1591703" y="146837"/>
                  </a:lnTo>
                  <a:lnTo>
                    <a:pt x="1598904" y="192773"/>
                  </a:lnTo>
                  <a:lnTo>
                    <a:pt x="1619288" y="232651"/>
                  </a:lnTo>
                  <a:lnTo>
                    <a:pt x="1651050" y="264083"/>
                  </a:lnTo>
                  <a:lnTo>
                    <a:pt x="1692351" y="284683"/>
                  </a:lnTo>
                  <a:lnTo>
                    <a:pt x="1741385" y="292087"/>
                  </a:lnTo>
                  <a:lnTo>
                    <a:pt x="1790496" y="284607"/>
                  </a:lnTo>
                  <a:lnTo>
                    <a:pt x="1832000" y="263791"/>
                  </a:lnTo>
                  <a:lnTo>
                    <a:pt x="1861299" y="234797"/>
                  </a:lnTo>
                  <a:lnTo>
                    <a:pt x="1884578" y="192049"/>
                  </a:lnTo>
                  <a:lnTo>
                    <a:pt x="1891855" y="146037"/>
                  </a:lnTo>
                  <a:lnTo>
                    <a:pt x="1891855" y="145224"/>
                  </a:lnTo>
                  <a:close/>
                </a:path>
                <a:path w="2693669" h="292100">
                  <a:moveTo>
                    <a:pt x="2167826" y="4838"/>
                  </a:moveTo>
                  <a:lnTo>
                    <a:pt x="2100846" y="4838"/>
                  </a:lnTo>
                  <a:lnTo>
                    <a:pt x="2027021" y="203733"/>
                  </a:lnTo>
                  <a:lnTo>
                    <a:pt x="1953196" y="4838"/>
                  </a:lnTo>
                  <a:lnTo>
                    <a:pt x="1884603" y="4838"/>
                  </a:lnTo>
                  <a:lnTo>
                    <a:pt x="1998789" y="289255"/>
                  </a:lnTo>
                  <a:lnTo>
                    <a:pt x="2053640" y="289255"/>
                  </a:lnTo>
                  <a:lnTo>
                    <a:pt x="2167826" y="4838"/>
                  </a:lnTo>
                  <a:close/>
                </a:path>
                <a:path w="2693669" h="292100">
                  <a:moveTo>
                    <a:pt x="2425928" y="287235"/>
                  </a:moveTo>
                  <a:lnTo>
                    <a:pt x="2398979" y="223901"/>
                  </a:lnTo>
                  <a:lnTo>
                    <a:pt x="2375624" y="169024"/>
                  </a:lnTo>
                  <a:lnTo>
                    <a:pt x="2336660" y="77457"/>
                  </a:lnTo>
                  <a:lnTo>
                    <a:pt x="2312974" y="21780"/>
                  </a:lnTo>
                  <a:lnTo>
                    <a:pt x="2312974" y="169024"/>
                  </a:lnTo>
                  <a:lnTo>
                    <a:pt x="2237930" y="169024"/>
                  </a:lnTo>
                  <a:lnTo>
                    <a:pt x="2275446" y="77457"/>
                  </a:lnTo>
                  <a:lnTo>
                    <a:pt x="2312974" y="169024"/>
                  </a:lnTo>
                  <a:lnTo>
                    <a:pt x="2312974" y="21780"/>
                  </a:lnTo>
                  <a:lnTo>
                    <a:pt x="2304910" y="2819"/>
                  </a:lnTo>
                  <a:lnTo>
                    <a:pt x="2247620" y="2819"/>
                  </a:lnTo>
                  <a:lnTo>
                    <a:pt x="2126577" y="287235"/>
                  </a:lnTo>
                  <a:lnTo>
                    <a:pt x="2189911" y="287235"/>
                  </a:lnTo>
                  <a:lnTo>
                    <a:pt x="2215731" y="223901"/>
                  </a:lnTo>
                  <a:lnTo>
                    <a:pt x="2335161" y="223901"/>
                  </a:lnTo>
                  <a:lnTo>
                    <a:pt x="2360980" y="287235"/>
                  </a:lnTo>
                  <a:lnTo>
                    <a:pt x="2425928" y="287235"/>
                  </a:lnTo>
                  <a:close/>
                </a:path>
                <a:path w="2693669" h="292100">
                  <a:moveTo>
                    <a:pt x="2693454" y="287235"/>
                  </a:moveTo>
                  <a:lnTo>
                    <a:pt x="2631630" y="196862"/>
                  </a:lnTo>
                  <a:lnTo>
                    <a:pt x="2624467" y="186385"/>
                  </a:lnTo>
                  <a:lnTo>
                    <a:pt x="2649067" y="173494"/>
                  </a:lnTo>
                  <a:lnTo>
                    <a:pt x="2668181" y="154711"/>
                  </a:lnTo>
                  <a:lnTo>
                    <a:pt x="2674518" y="141998"/>
                  </a:lnTo>
                  <a:lnTo>
                    <a:pt x="2680576" y="129870"/>
                  </a:lnTo>
                  <a:lnTo>
                    <a:pt x="2684983" y="98818"/>
                  </a:lnTo>
                  <a:lnTo>
                    <a:pt x="2684983" y="98018"/>
                  </a:lnTo>
                  <a:lnTo>
                    <a:pt x="2683408" y="78905"/>
                  </a:lnTo>
                  <a:lnTo>
                    <a:pt x="2678773" y="61658"/>
                  </a:lnTo>
                  <a:lnTo>
                    <a:pt x="2678392" y="60896"/>
                  </a:lnTo>
                  <a:lnTo>
                    <a:pt x="2671191" y="46443"/>
                  </a:lnTo>
                  <a:lnTo>
                    <a:pt x="2660764" y="33477"/>
                  </a:lnTo>
                  <a:lnTo>
                    <a:pt x="2645130" y="21170"/>
                  </a:lnTo>
                  <a:lnTo>
                    <a:pt x="2626118" y="12192"/>
                  </a:lnTo>
                  <a:lnTo>
                    <a:pt x="2622042" y="11188"/>
                  </a:lnTo>
                  <a:lnTo>
                    <a:pt x="2622042" y="101257"/>
                  </a:lnTo>
                  <a:lnTo>
                    <a:pt x="2622042" y="102044"/>
                  </a:lnTo>
                  <a:lnTo>
                    <a:pt x="2618854" y="118338"/>
                  </a:lnTo>
                  <a:lnTo>
                    <a:pt x="2609583" y="130949"/>
                  </a:lnTo>
                  <a:lnTo>
                    <a:pt x="2594635" y="139103"/>
                  </a:lnTo>
                  <a:lnTo>
                    <a:pt x="2574429" y="141998"/>
                  </a:lnTo>
                  <a:lnTo>
                    <a:pt x="2511488" y="141998"/>
                  </a:lnTo>
                  <a:lnTo>
                    <a:pt x="2511488" y="60896"/>
                  </a:lnTo>
                  <a:lnTo>
                    <a:pt x="2573223" y="60896"/>
                  </a:lnTo>
                  <a:lnTo>
                    <a:pt x="2593619" y="63461"/>
                  </a:lnTo>
                  <a:lnTo>
                    <a:pt x="2608973" y="71094"/>
                  </a:lnTo>
                  <a:lnTo>
                    <a:pt x="2618663" y="83718"/>
                  </a:lnTo>
                  <a:lnTo>
                    <a:pt x="2622042" y="101257"/>
                  </a:lnTo>
                  <a:lnTo>
                    <a:pt x="2622042" y="11188"/>
                  </a:lnTo>
                  <a:lnTo>
                    <a:pt x="2603855" y="6692"/>
                  </a:lnTo>
                  <a:lnTo>
                    <a:pt x="2578455" y="4826"/>
                  </a:lnTo>
                  <a:lnTo>
                    <a:pt x="2449347" y="4826"/>
                  </a:lnTo>
                  <a:lnTo>
                    <a:pt x="2449347" y="287235"/>
                  </a:lnTo>
                  <a:lnTo>
                    <a:pt x="2511488" y="287235"/>
                  </a:lnTo>
                  <a:lnTo>
                    <a:pt x="2511488" y="196862"/>
                  </a:lnTo>
                  <a:lnTo>
                    <a:pt x="2560307" y="196862"/>
                  </a:lnTo>
                  <a:lnTo>
                    <a:pt x="2620835" y="287235"/>
                  </a:lnTo>
                  <a:lnTo>
                    <a:pt x="2693454" y="287235"/>
                  </a:lnTo>
                  <a:close/>
                </a:path>
              </a:pathLst>
            </a:custGeom>
            <a:solidFill>
              <a:srgbClr val="83C55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10829925" y="6899471"/>
              <a:ext cx="3313429" cy="292100"/>
            </a:xfrm>
            <a:custGeom>
              <a:avLst/>
              <a:gdLst/>
              <a:ahLst/>
              <a:cxnLst/>
              <a:rect l="l" t="t" r="r" b="b"/>
              <a:pathLst>
                <a:path w="3313430" h="292100">
                  <a:moveTo>
                    <a:pt x="215036" y="232168"/>
                  </a:moveTo>
                  <a:lnTo>
                    <a:pt x="61734" y="232168"/>
                  </a:lnTo>
                  <a:lnTo>
                    <a:pt x="61734" y="172478"/>
                  </a:lnTo>
                  <a:lnTo>
                    <a:pt x="194868" y="172478"/>
                  </a:lnTo>
                  <a:lnTo>
                    <a:pt x="194868" y="117868"/>
                  </a:lnTo>
                  <a:lnTo>
                    <a:pt x="61734" y="117868"/>
                  </a:lnTo>
                  <a:lnTo>
                    <a:pt x="61734" y="60718"/>
                  </a:lnTo>
                  <a:lnTo>
                    <a:pt x="213017" y="60718"/>
                  </a:lnTo>
                  <a:lnTo>
                    <a:pt x="213017" y="4838"/>
                  </a:lnTo>
                  <a:lnTo>
                    <a:pt x="0" y="4838"/>
                  </a:lnTo>
                  <a:lnTo>
                    <a:pt x="0" y="60718"/>
                  </a:lnTo>
                  <a:lnTo>
                    <a:pt x="0" y="117868"/>
                  </a:lnTo>
                  <a:lnTo>
                    <a:pt x="0" y="172478"/>
                  </a:lnTo>
                  <a:lnTo>
                    <a:pt x="0" y="232168"/>
                  </a:lnTo>
                  <a:lnTo>
                    <a:pt x="0" y="286778"/>
                  </a:lnTo>
                  <a:lnTo>
                    <a:pt x="215036" y="286778"/>
                  </a:lnTo>
                  <a:lnTo>
                    <a:pt x="215036" y="232168"/>
                  </a:lnTo>
                  <a:close/>
                </a:path>
                <a:path w="3313430" h="292100">
                  <a:moveTo>
                    <a:pt x="611212" y="145237"/>
                  </a:moveTo>
                  <a:lnTo>
                    <a:pt x="604126" y="100114"/>
                  </a:lnTo>
                  <a:lnTo>
                    <a:pt x="583946" y="61480"/>
                  </a:lnTo>
                  <a:lnTo>
                    <a:pt x="552310" y="31369"/>
                  </a:lnTo>
                  <a:lnTo>
                    <a:pt x="546265" y="28524"/>
                  </a:lnTo>
                  <a:lnTo>
                    <a:pt x="546265" y="146037"/>
                  </a:lnTo>
                  <a:lnTo>
                    <a:pt x="546265" y="146837"/>
                  </a:lnTo>
                  <a:lnTo>
                    <a:pt x="540118" y="181127"/>
                  </a:lnTo>
                  <a:lnTo>
                    <a:pt x="522770" y="207772"/>
                  </a:lnTo>
                  <a:lnTo>
                    <a:pt x="495884" y="225031"/>
                  </a:lnTo>
                  <a:lnTo>
                    <a:pt x="461137" y="231165"/>
                  </a:lnTo>
                  <a:lnTo>
                    <a:pt x="413118" y="231165"/>
                  </a:lnTo>
                  <a:lnTo>
                    <a:pt x="413118" y="60909"/>
                  </a:lnTo>
                  <a:lnTo>
                    <a:pt x="461137" y="60909"/>
                  </a:lnTo>
                  <a:lnTo>
                    <a:pt x="495884" y="67170"/>
                  </a:lnTo>
                  <a:lnTo>
                    <a:pt x="522770" y="84721"/>
                  </a:lnTo>
                  <a:lnTo>
                    <a:pt x="540118" y="111633"/>
                  </a:lnTo>
                  <a:lnTo>
                    <a:pt x="546265" y="146037"/>
                  </a:lnTo>
                  <a:lnTo>
                    <a:pt x="546265" y="28524"/>
                  </a:lnTo>
                  <a:lnTo>
                    <a:pt x="510832" y="11823"/>
                  </a:lnTo>
                  <a:lnTo>
                    <a:pt x="461137" y="4851"/>
                  </a:lnTo>
                  <a:lnTo>
                    <a:pt x="350989" y="4851"/>
                  </a:lnTo>
                  <a:lnTo>
                    <a:pt x="350989" y="287248"/>
                  </a:lnTo>
                  <a:lnTo>
                    <a:pt x="461137" y="287248"/>
                  </a:lnTo>
                  <a:lnTo>
                    <a:pt x="510832" y="280187"/>
                  </a:lnTo>
                  <a:lnTo>
                    <a:pt x="552310" y="260426"/>
                  </a:lnTo>
                  <a:lnTo>
                    <a:pt x="582815" y="231165"/>
                  </a:lnTo>
                  <a:lnTo>
                    <a:pt x="604126" y="191236"/>
                  </a:lnTo>
                  <a:lnTo>
                    <a:pt x="611085" y="146837"/>
                  </a:lnTo>
                  <a:lnTo>
                    <a:pt x="611212" y="145237"/>
                  </a:lnTo>
                  <a:close/>
                </a:path>
                <a:path w="3313430" h="292100">
                  <a:moveTo>
                    <a:pt x="861301" y="232168"/>
                  </a:moveTo>
                  <a:lnTo>
                    <a:pt x="707999" y="232168"/>
                  </a:lnTo>
                  <a:lnTo>
                    <a:pt x="707999" y="172478"/>
                  </a:lnTo>
                  <a:lnTo>
                    <a:pt x="841121" y="172478"/>
                  </a:lnTo>
                  <a:lnTo>
                    <a:pt x="841121" y="117868"/>
                  </a:lnTo>
                  <a:lnTo>
                    <a:pt x="707999" y="117868"/>
                  </a:lnTo>
                  <a:lnTo>
                    <a:pt x="707999" y="60718"/>
                  </a:lnTo>
                  <a:lnTo>
                    <a:pt x="859282" y="60718"/>
                  </a:lnTo>
                  <a:lnTo>
                    <a:pt x="859282" y="4838"/>
                  </a:lnTo>
                  <a:lnTo>
                    <a:pt x="646264" y="4838"/>
                  </a:lnTo>
                  <a:lnTo>
                    <a:pt x="646264" y="60718"/>
                  </a:lnTo>
                  <a:lnTo>
                    <a:pt x="646264" y="117868"/>
                  </a:lnTo>
                  <a:lnTo>
                    <a:pt x="646264" y="172478"/>
                  </a:lnTo>
                  <a:lnTo>
                    <a:pt x="646264" y="232168"/>
                  </a:lnTo>
                  <a:lnTo>
                    <a:pt x="646264" y="286778"/>
                  </a:lnTo>
                  <a:lnTo>
                    <a:pt x="861301" y="286778"/>
                  </a:lnTo>
                  <a:lnTo>
                    <a:pt x="861301" y="232168"/>
                  </a:lnTo>
                  <a:close/>
                </a:path>
                <a:path w="3313430" h="292100">
                  <a:moveTo>
                    <a:pt x="1100455" y="202920"/>
                  </a:moveTo>
                  <a:lnTo>
                    <a:pt x="1077150" y="147701"/>
                  </a:lnTo>
                  <a:lnTo>
                    <a:pt x="1010881" y="118211"/>
                  </a:lnTo>
                  <a:lnTo>
                    <a:pt x="980770" y="109740"/>
                  </a:lnTo>
                  <a:lnTo>
                    <a:pt x="962126" y="101917"/>
                  </a:lnTo>
                  <a:lnTo>
                    <a:pt x="952627" y="92964"/>
                  </a:lnTo>
                  <a:lnTo>
                    <a:pt x="949972" y="81089"/>
                  </a:lnTo>
                  <a:lnTo>
                    <a:pt x="949972" y="80289"/>
                  </a:lnTo>
                  <a:lnTo>
                    <a:pt x="952296" y="70650"/>
                  </a:lnTo>
                  <a:lnTo>
                    <a:pt x="959205" y="62839"/>
                  </a:lnTo>
                  <a:lnTo>
                    <a:pt x="970572" y="57594"/>
                  </a:lnTo>
                  <a:lnTo>
                    <a:pt x="986282" y="55676"/>
                  </a:lnTo>
                  <a:lnTo>
                    <a:pt x="1004277" y="57581"/>
                  </a:lnTo>
                  <a:lnTo>
                    <a:pt x="1022527" y="63080"/>
                  </a:lnTo>
                  <a:lnTo>
                    <a:pt x="1041019" y="71843"/>
                  </a:lnTo>
                  <a:lnTo>
                    <a:pt x="1059700" y="83502"/>
                  </a:lnTo>
                  <a:lnTo>
                    <a:pt x="1091984" y="36715"/>
                  </a:lnTo>
                  <a:lnTo>
                    <a:pt x="1069289" y="21399"/>
                  </a:lnTo>
                  <a:lnTo>
                    <a:pt x="1044219" y="10134"/>
                  </a:lnTo>
                  <a:lnTo>
                    <a:pt x="1016800" y="3175"/>
                  </a:lnTo>
                  <a:lnTo>
                    <a:pt x="987082" y="800"/>
                  </a:lnTo>
                  <a:lnTo>
                    <a:pt x="947293" y="6896"/>
                  </a:lnTo>
                  <a:lnTo>
                    <a:pt x="916025" y="24142"/>
                  </a:lnTo>
                  <a:lnTo>
                    <a:pt x="895565" y="51003"/>
                  </a:lnTo>
                  <a:lnTo>
                    <a:pt x="888238" y="85928"/>
                  </a:lnTo>
                  <a:lnTo>
                    <a:pt x="888238" y="86728"/>
                  </a:lnTo>
                  <a:lnTo>
                    <a:pt x="913701" y="145478"/>
                  </a:lnTo>
                  <a:lnTo>
                    <a:pt x="981837" y="173088"/>
                  </a:lnTo>
                  <a:lnTo>
                    <a:pt x="1010640" y="181584"/>
                  </a:lnTo>
                  <a:lnTo>
                    <a:pt x="1027976" y="189674"/>
                  </a:lnTo>
                  <a:lnTo>
                    <a:pt x="1036459" y="198437"/>
                  </a:lnTo>
                  <a:lnTo>
                    <a:pt x="1038707" y="208978"/>
                  </a:lnTo>
                  <a:lnTo>
                    <a:pt x="1038707" y="209778"/>
                  </a:lnTo>
                  <a:lnTo>
                    <a:pt x="1035926" y="220929"/>
                  </a:lnTo>
                  <a:lnTo>
                    <a:pt x="1027874" y="229298"/>
                  </a:lnTo>
                  <a:lnTo>
                    <a:pt x="1015060" y="234581"/>
                  </a:lnTo>
                  <a:lnTo>
                    <a:pt x="997978" y="236410"/>
                  </a:lnTo>
                  <a:lnTo>
                    <a:pt x="974763" y="234010"/>
                  </a:lnTo>
                  <a:lnTo>
                    <a:pt x="953249" y="227139"/>
                  </a:lnTo>
                  <a:lnTo>
                    <a:pt x="933018" y="216331"/>
                  </a:lnTo>
                  <a:lnTo>
                    <a:pt x="913663" y="202120"/>
                  </a:lnTo>
                  <a:lnTo>
                    <a:pt x="876935" y="246100"/>
                  </a:lnTo>
                  <a:lnTo>
                    <a:pt x="903947" y="265925"/>
                  </a:lnTo>
                  <a:lnTo>
                    <a:pt x="933526" y="280035"/>
                  </a:lnTo>
                  <a:lnTo>
                    <a:pt x="964768" y="288480"/>
                  </a:lnTo>
                  <a:lnTo>
                    <a:pt x="996759" y="291274"/>
                  </a:lnTo>
                  <a:lnTo>
                    <a:pt x="1038656" y="285483"/>
                  </a:lnTo>
                  <a:lnTo>
                    <a:pt x="1071448" y="268541"/>
                  </a:lnTo>
                  <a:lnTo>
                    <a:pt x="1092809" y="241071"/>
                  </a:lnTo>
                  <a:lnTo>
                    <a:pt x="1100455" y="203746"/>
                  </a:lnTo>
                  <a:lnTo>
                    <a:pt x="1100455" y="202920"/>
                  </a:lnTo>
                  <a:close/>
                </a:path>
                <a:path w="3313430" h="292100">
                  <a:moveTo>
                    <a:pt x="1349349" y="232168"/>
                  </a:moveTo>
                  <a:lnTo>
                    <a:pt x="1196047" y="232168"/>
                  </a:lnTo>
                  <a:lnTo>
                    <a:pt x="1196047" y="172478"/>
                  </a:lnTo>
                  <a:lnTo>
                    <a:pt x="1329169" y="172478"/>
                  </a:lnTo>
                  <a:lnTo>
                    <a:pt x="1329169" y="117868"/>
                  </a:lnTo>
                  <a:lnTo>
                    <a:pt x="1196047" y="117868"/>
                  </a:lnTo>
                  <a:lnTo>
                    <a:pt x="1196047" y="60718"/>
                  </a:lnTo>
                  <a:lnTo>
                    <a:pt x="1347330" y="60718"/>
                  </a:lnTo>
                  <a:lnTo>
                    <a:pt x="1347330" y="4838"/>
                  </a:lnTo>
                  <a:lnTo>
                    <a:pt x="1134313" y="4838"/>
                  </a:lnTo>
                  <a:lnTo>
                    <a:pt x="1134313" y="60718"/>
                  </a:lnTo>
                  <a:lnTo>
                    <a:pt x="1134313" y="117868"/>
                  </a:lnTo>
                  <a:lnTo>
                    <a:pt x="1134313" y="172478"/>
                  </a:lnTo>
                  <a:lnTo>
                    <a:pt x="1134313" y="232168"/>
                  </a:lnTo>
                  <a:lnTo>
                    <a:pt x="1134313" y="286778"/>
                  </a:lnTo>
                  <a:lnTo>
                    <a:pt x="1349349" y="286778"/>
                  </a:lnTo>
                  <a:lnTo>
                    <a:pt x="1349349" y="232168"/>
                  </a:lnTo>
                  <a:close/>
                </a:path>
                <a:path w="3313430" h="292100">
                  <a:moveTo>
                    <a:pt x="1635404" y="4838"/>
                  </a:moveTo>
                  <a:lnTo>
                    <a:pt x="1574088" y="4838"/>
                  </a:lnTo>
                  <a:lnTo>
                    <a:pt x="1574088" y="178727"/>
                  </a:lnTo>
                  <a:lnTo>
                    <a:pt x="1441742" y="4838"/>
                  </a:lnTo>
                  <a:lnTo>
                    <a:pt x="1384465" y="4838"/>
                  </a:lnTo>
                  <a:lnTo>
                    <a:pt x="1384465" y="287248"/>
                  </a:lnTo>
                  <a:lnTo>
                    <a:pt x="1445793" y="287248"/>
                  </a:lnTo>
                  <a:lnTo>
                    <a:pt x="1445793" y="107708"/>
                  </a:lnTo>
                  <a:lnTo>
                    <a:pt x="1582559" y="287248"/>
                  </a:lnTo>
                  <a:lnTo>
                    <a:pt x="1635404" y="287248"/>
                  </a:lnTo>
                  <a:lnTo>
                    <a:pt x="1635404" y="4838"/>
                  </a:lnTo>
                  <a:close/>
                </a:path>
                <a:path w="3313430" h="292100">
                  <a:moveTo>
                    <a:pt x="1941906" y="4838"/>
                  </a:moveTo>
                  <a:lnTo>
                    <a:pt x="1874939" y="4838"/>
                  </a:lnTo>
                  <a:lnTo>
                    <a:pt x="1801114" y="203733"/>
                  </a:lnTo>
                  <a:lnTo>
                    <a:pt x="1727288" y="4838"/>
                  </a:lnTo>
                  <a:lnTo>
                    <a:pt x="1658696" y="4838"/>
                  </a:lnTo>
                  <a:lnTo>
                    <a:pt x="1772881" y="289255"/>
                  </a:lnTo>
                  <a:lnTo>
                    <a:pt x="1827733" y="289255"/>
                  </a:lnTo>
                  <a:lnTo>
                    <a:pt x="1941906" y="4838"/>
                  </a:lnTo>
                  <a:close/>
                </a:path>
                <a:path w="3313430" h="292100">
                  <a:moveTo>
                    <a:pt x="2234831" y="145237"/>
                  </a:moveTo>
                  <a:lnTo>
                    <a:pt x="2227630" y="99301"/>
                  </a:lnTo>
                  <a:lnTo>
                    <a:pt x="2207247" y="59436"/>
                  </a:lnTo>
                  <a:lnTo>
                    <a:pt x="2205075" y="57289"/>
                  </a:lnTo>
                  <a:lnTo>
                    <a:pt x="2175497" y="28003"/>
                  </a:lnTo>
                  <a:lnTo>
                    <a:pt x="2169884" y="25209"/>
                  </a:lnTo>
                  <a:lnTo>
                    <a:pt x="2169884" y="146037"/>
                  </a:lnTo>
                  <a:lnTo>
                    <a:pt x="2169884" y="146837"/>
                  </a:lnTo>
                  <a:lnTo>
                    <a:pt x="2163686" y="181013"/>
                  </a:lnTo>
                  <a:lnTo>
                    <a:pt x="2146287" y="208978"/>
                  </a:lnTo>
                  <a:lnTo>
                    <a:pt x="2119503" y="227863"/>
                  </a:lnTo>
                  <a:lnTo>
                    <a:pt x="2085162" y="234797"/>
                  </a:lnTo>
                  <a:lnTo>
                    <a:pt x="2050694" y="227736"/>
                  </a:lnTo>
                  <a:lnTo>
                    <a:pt x="2023630" y="208572"/>
                  </a:lnTo>
                  <a:lnTo>
                    <a:pt x="2005952" y="180327"/>
                  </a:lnTo>
                  <a:lnTo>
                    <a:pt x="1999627" y="146037"/>
                  </a:lnTo>
                  <a:lnTo>
                    <a:pt x="1999627" y="145237"/>
                  </a:lnTo>
                  <a:lnTo>
                    <a:pt x="2005825" y="111074"/>
                  </a:lnTo>
                  <a:lnTo>
                    <a:pt x="2023237" y="83108"/>
                  </a:lnTo>
                  <a:lnTo>
                    <a:pt x="2050021" y="64223"/>
                  </a:lnTo>
                  <a:lnTo>
                    <a:pt x="2084362" y="57289"/>
                  </a:lnTo>
                  <a:lnTo>
                    <a:pt x="2118817" y="64350"/>
                  </a:lnTo>
                  <a:lnTo>
                    <a:pt x="2145881" y="83515"/>
                  </a:lnTo>
                  <a:lnTo>
                    <a:pt x="2163546" y="111747"/>
                  </a:lnTo>
                  <a:lnTo>
                    <a:pt x="2169884" y="146037"/>
                  </a:lnTo>
                  <a:lnTo>
                    <a:pt x="2169884" y="25209"/>
                  </a:lnTo>
                  <a:lnTo>
                    <a:pt x="2134197" y="7391"/>
                  </a:lnTo>
                  <a:lnTo>
                    <a:pt x="2085162" y="0"/>
                  </a:lnTo>
                  <a:lnTo>
                    <a:pt x="2036051" y="7480"/>
                  </a:lnTo>
                  <a:lnTo>
                    <a:pt x="1994547" y="28282"/>
                  </a:lnTo>
                  <a:lnTo>
                    <a:pt x="1962556" y="59944"/>
                  </a:lnTo>
                  <a:lnTo>
                    <a:pt x="1941957" y="100012"/>
                  </a:lnTo>
                  <a:lnTo>
                    <a:pt x="1934806" y="145237"/>
                  </a:lnTo>
                  <a:lnTo>
                    <a:pt x="1934679" y="146837"/>
                  </a:lnTo>
                  <a:lnTo>
                    <a:pt x="1941880" y="192786"/>
                  </a:lnTo>
                  <a:lnTo>
                    <a:pt x="1962264" y="232651"/>
                  </a:lnTo>
                  <a:lnTo>
                    <a:pt x="1994027" y="264083"/>
                  </a:lnTo>
                  <a:lnTo>
                    <a:pt x="2035327" y="284683"/>
                  </a:lnTo>
                  <a:lnTo>
                    <a:pt x="2084362" y="292087"/>
                  </a:lnTo>
                  <a:lnTo>
                    <a:pt x="2133473" y="284607"/>
                  </a:lnTo>
                  <a:lnTo>
                    <a:pt x="2174976" y="263791"/>
                  </a:lnTo>
                  <a:lnTo>
                    <a:pt x="2204262" y="234797"/>
                  </a:lnTo>
                  <a:lnTo>
                    <a:pt x="2206968" y="232130"/>
                  </a:lnTo>
                  <a:lnTo>
                    <a:pt x="2227554" y="192049"/>
                  </a:lnTo>
                  <a:lnTo>
                    <a:pt x="2234831" y="146037"/>
                  </a:lnTo>
                  <a:lnTo>
                    <a:pt x="2234831" y="145237"/>
                  </a:lnTo>
                  <a:close/>
                </a:path>
                <a:path w="3313430" h="292100">
                  <a:moveTo>
                    <a:pt x="2472829" y="230898"/>
                  </a:moveTo>
                  <a:lnTo>
                    <a:pt x="2332012" y="230898"/>
                  </a:lnTo>
                  <a:lnTo>
                    <a:pt x="2332012" y="4838"/>
                  </a:lnTo>
                  <a:lnTo>
                    <a:pt x="2269883" y="4838"/>
                  </a:lnTo>
                  <a:lnTo>
                    <a:pt x="2269883" y="230898"/>
                  </a:lnTo>
                  <a:lnTo>
                    <a:pt x="2269883" y="286778"/>
                  </a:lnTo>
                  <a:lnTo>
                    <a:pt x="2472829" y="286778"/>
                  </a:lnTo>
                  <a:lnTo>
                    <a:pt x="2472829" y="230898"/>
                  </a:lnTo>
                  <a:close/>
                </a:path>
                <a:path w="3313430" h="292100">
                  <a:moveTo>
                    <a:pt x="2712047" y="4838"/>
                  </a:moveTo>
                  <a:lnTo>
                    <a:pt x="2645067" y="4838"/>
                  </a:lnTo>
                  <a:lnTo>
                    <a:pt x="2571242" y="203733"/>
                  </a:lnTo>
                  <a:lnTo>
                    <a:pt x="2497417" y="4838"/>
                  </a:lnTo>
                  <a:lnTo>
                    <a:pt x="2428824" y="4838"/>
                  </a:lnTo>
                  <a:lnTo>
                    <a:pt x="2543010" y="289255"/>
                  </a:lnTo>
                  <a:lnTo>
                    <a:pt x="2597874" y="289255"/>
                  </a:lnTo>
                  <a:lnTo>
                    <a:pt x="2712047" y="4838"/>
                  </a:lnTo>
                  <a:close/>
                </a:path>
                <a:path w="3313430" h="292100">
                  <a:moveTo>
                    <a:pt x="2950451" y="232168"/>
                  </a:moveTo>
                  <a:lnTo>
                    <a:pt x="2797149" y="232168"/>
                  </a:lnTo>
                  <a:lnTo>
                    <a:pt x="2797149" y="172478"/>
                  </a:lnTo>
                  <a:lnTo>
                    <a:pt x="2930283" y="172478"/>
                  </a:lnTo>
                  <a:lnTo>
                    <a:pt x="2930283" y="117868"/>
                  </a:lnTo>
                  <a:lnTo>
                    <a:pt x="2797149" y="117868"/>
                  </a:lnTo>
                  <a:lnTo>
                    <a:pt x="2797149" y="60718"/>
                  </a:lnTo>
                  <a:lnTo>
                    <a:pt x="2948432" y="60718"/>
                  </a:lnTo>
                  <a:lnTo>
                    <a:pt x="2948432" y="4838"/>
                  </a:lnTo>
                  <a:lnTo>
                    <a:pt x="2735415" y="4838"/>
                  </a:lnTo>
                  <a:lnTo>
                    <a:pt x="2735415" y="60718"/>
                  </a:lnTo>
                  <a:lnTo>
                    <a:pt x="2735415" y="117868"/>
                  </a:lnTo>
                  <a:lnTo>
                    <a:pt x="2735415" y="172478"/>
                  </a:lnTo>
                  <a:lnTo>
                    <a:pt x="2735415" y="232168"/>
                  </a:lnTo>
                  <a:lnTo>
                    <a:pt x="2735415" y="286778"/>
                  </a:lnTo>
                  <a:lnTo>
                    <a:pt x="2950451" y="286778"/>
                  </a:lnTo>
                  <a:lnTo>
                    <a:pt x="2950451" y="232168"/>
                  </a:lnTo>
                  <a:close/>
                </a:path>
                <a:path w="3313430" h="292100">
                  <a:moveTo>
                    <a:pt x="3229610" y="287248"/>
                  </a:moveTo>
                  <a:lnTo>
                    <a:pt x="3167799" y="196888"/>
                  </a:lnTo>
                  <a:lnTo>
                    <a:pt x="3160623" y="186397"/>
                  </a:lnTo>
                  <a:lnTo>
                    <a:pt x="3185223" y="173507"/>
                  </a:lnTo>
                  <a:lnTo>
                    <a:pt x="3204337" y="154724"/>
                  </a:lnTo>
                  <a:lnTo>
                    <a:pt x="3210687" y="142011"/>
                  </a:lnTo>
                  <a:lnTo>
                    <a:pt x="3216732" y="129882"/>
                  </a:lnTo>
                  <a:lnTo>
                    <a:pt x="3221139" y="98844"/>
                  </a:lnTo>
                  <a:lnTo>
                    <a:pt x="3221139" y="98031"/>
                  </a:lnTo>
                  <a:lnTo>
                    <a:pt x="3219564" y="78917"/>
                  </a:lnTo>
                  <a:lnTo>
                    <a:pt x="3214928" y="61671"/>
                  </a:lnTo>
                  <a:lnTo>
                    <a:pt x="3214547" y="60909"/>
                  </a:lnTo>
                  <a:lnTo>
                    <a:pt x="3207347" y="46456"/>
                  </a:lnTo>
                  <a:lnTo>
                    <a:pt x="3196933" y="33489"/>
                  </a:lnTo>
                  <a:lnTo>
                    <a:pt x="3181286" y="21183"/>
                  </a:lnTo>
                  <a:lnTo>
                    <a:pt x="3162274" y="12204"/>
                  </a:lnTo>
                  <a:lnTo>
                    <a:pt x="3158198" y="11201"/>
                  </a:lnTo>
                  <a:lnTo>
                    <a:pt x="3158198" y="101269"/>
                  </a:lnTo>
                  <a:lnTo>
                    <a:pt x="3158198" y="102057"/>
                  </a:lnTo>
                  <a:lnTo>
                    <a:pt x="3155010" y="118351"/>
                  </a:lnTo>
                  <a:lnTo>
                    <a:pt x="3145739" y="130962"/>
                  </a:lnTo>
                  <a:lnTo>
                    <a:pt x="3130791" y="139115"/>
                  </a:lnTo>
                  <a:lnTo>
                    <a:pt x="3110585" y="142011"/>
                  </a:lnTo>
                  <a:lnTo>
                    <a:pt x="3047644" y="142011"/>
                  </a:lnTo>
                  <a:lnTo>
                    <a:pt x="3047644" y="60909"/>
                  </a:lnTo>
                  <a:lnTo>
                    <a:pt x="3109379" y="60909"/>
                  </a:lnTo>
                  <a:lnTo>
                    <a:pt x="3129775" y="63474"/>
                  </a:lnTo>
                  <a:lnTo>
                    <a:pt x="3145142" y="71107"/>
                  </a:lnTo>
                  <a:lnTo>
                    <a:pt x="3154819" y="83731"/>
                  </a:lnTo>
                  <a:lnTo>
                    <a:pt x="3158198" y="101269"/>
                  </a:lnTo>
                  <a:lnTo>
                    <a:pt x="3158198" y="11201"/>
                  </a:lnTo>
                  <a:lnTo>
                    <a:pt x="3140024" y="6705"/>
                  </a:lnTo>
                  <a:lnTo>
                    <a:pt x="3114624" y="4838"/>
                  </a:lnTo>
                  <a:lnTo>
                    <a:pt x="2985516" y="4838"/>
                  </a:lnTo>
                  <a:lnTo>
                    <a:pt x="2985516" y="287248"/>
                  </a:lnTo>
                  <a:lnTo>
                    <a:pt x="3047644" y="287248"/>
                  </a:lnTo>
                  <a:lnTo>
                    <a:pt x="3047644" y="196888"/>
                  </a:lnTo>
                  <a:lnTo>
                    <a:pt x="3096463" y="196888"/>
                  </a:lnTo>
                  <a:lnTo>
                    <a:pt x="3156991" y="287248"/>
                  </a:lnTo>
                  <a:lnTo>
                    <a:pt x="3229610" y="287248"/>
                  </a:lnTo>
                  <a:close/>
                </a:path>
                <a:path w="3313430" h="292100">
                  <a:moveTo>
                    <a:pt x="3313417" y="222694"/>
                  </a:moveTo>
                  <a:lnTo>
                    <a:pt x="3248075" y="222694"/>
                  </a:lnTo>
                  <a:lnTo>
                    <a:pt x="3248075" y="287248"/>
                  </a:lnTo>
                  <a:lnTo>
                    <a:pt x="3313417" y="287248"/>
                  </a:lnTo>
                  <a:lnTo>
                    <a:pt x="3313417" y="222694"/>
                  </a:lnTo>
                  <a:close/>
                </a:path>
              </a:pathLst>
            </a:custGeom>
            <a:solidFill>
              <a:srgbClr val="30899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10596180" y="5556940"/>
              <a:ext cx="8890" cy="1845310"/>
            </a:xfrm>
            <a:custGeom>
              <a:avLst/>
              <a:gdLst/>
              <a:ahLst/>
              <a:cxnLst/>
              <a:rect l="l" t="t" r="r" b="b"/>
              <a:pathLst>
                <a:path w="8890" h="1845309">
                  <a:moveTo>
                    <a:pt x="8418" y="0"/>
                  </a:moveTo>
                  <a:lnTo>
                    <a:pt x="0" y="0"/>
                  </a:lnTo>
                  <a:lnTo>
                    <a:pt x="0" y="1844949"/>
                  </a:lnTo>
                  <a:lnTo>
                    <a:pt x="8418" y="1844949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006F5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07012" y="5070401"/>
            <a:ext cx="1263012" cy="24838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46" b="1" spc="-15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brde</a:t>
            </a:r>
            <a:r>
              <a:rPr sz="1546" spc="-15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.com.br</a:t>
            </a:r>
            <a:endParaRPr sz="1546">
              <a:latin typeface="Montserrat" pitchFamily="2" charset="77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4775" y="5070401"/>
            <a:ext cx="1120538" cy="24838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46" b="1" spc="-39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br</a:t>
            </a:r>
            <a:r>
              <a:rPr sz="1546" b="1" spc="-3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de</a:t>
            </a:r>
            <a:r>
              <a:rPr sz="1546" spc="55" dirty="0">
                <a:solidFill>
                  <a:srgbClr val="006F55"/>
                </a:solidFill>
                <a:latin typeface="Montserrat" pitchFamily="2" charset="77"/>
                <a:cs typeface="Verdana"/>
              </a:rPr>
              <a:t>oﬁcial</a:t>
            </a:r>
            <a:endParaRPr sz="1546" dirty="0">
              <a:latin typeface="Montserrat" pitchFamily="2" charset="77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03747" y="5121408"/>
            <a:ext cx="400467" cy="17713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220738" y="145872"/>
                </a:moveTo>
                <a:lnTo>
                  <a:pt x="214871" y="116713"/>
                </a:lnTo>
                <a:lnTo>
                  <a:pt x="201764" y="97243"/>
                </a:lnTo>
                <a:lnTo>
                  <a:pt x="198869" y="92938"/>
                </a:lnTo>
                <a:lnTo>
                  <a:pt x="194576" y="90055"/>
                </a:lnTo>
                <a:lnTo>
                  <a:pt x="194576" y="145872"/>
                </a:lnTo>
                <a:lnTo>
                  <a:pt x="190741" y="164782"/>
                </a:lnTo>
                <a:lnTo>
                  <a:pt x="180289" y="180238"/>
                </a:lnTo>
                <a:lnTo>
                  <a:pt x="164820" y="190665"/>
                </a:lnTo>
                <a:lnTo>
                  <a:pt x="145935" y="194500"/>
                </a:lnTo>
                <a:lnTo>
                  <a:pt x="127050" y="190665"/>
                </a:lnTo>
                <a:lnTo>
                  <a:pt x="111594" y="180238"/>
                </a:lnTo>
                <a:lnTo>
                  <a:pt x="101142" y="164782"/>
                </a:lnTo>
                <a:lnTo>
                  <a:pt x="97307" y="145872"/>
                </a:lnTo>
                <a:lnTo>
                  <a:pt x="101130" y="126949"/>
                </a:lnTo>
                <a:lnTo>
                  <a:pt x="111569" y="111493"/>
                </a:lnTo>
                <a:lnTo>
                  <a:pt x="127025" y="101066"/>
                </a:lnTo>
                <a:lnTo>
                  <a:pt x="145935" y="97243"/>
                </a:lnTo>
                <a:lnTo>
                  <a:pt x="164846" y="101066"/>
                </a:lnTo>
                <a:lnTo>
                  <a:pt x="180314" y="111493"/>
                </a:lnTo>
                <a:lnTo>
                  <a:pt x="190741" y="126949"/>
                </a:lnTo>
                <a:lnTo>
                  <a:pt x="194576" y="145872"/>
                </a:lnTo>
                <a:lnTo>
                  <a:pt x="194576" y="90055"/>
                </a:lnTo>
                <a:lnTo>
                  <a:pt x="175094" y="76936"/>
                </a:lnTo>
                <a:lnTo>
                  <a:pt x="145935" y="71069"/>
                </a:lnTo>
                <a:lnTo>
                  <a:pt x="116776" y="76936"/>
                </a:lnTo>
                <a:lnTo>
                  <a:pt x="93014" y="92938"/>
                </a:lnTo>
                <a:lnTo>
                  <a:pt x="77000" y="116713"/>
                </a:lnTo>
                <a:lnTo>
                  <a:pt x="71145" y="145872"/>
                </a:lnTo>
                <a:lnTo>
                  <a:pt x="77000" y="175018"/>
                </a:lnTo>
                <a:lnTo>
                  <a:pt x="93014" y="198793"/>
                </a:lnTo>
                <a:lnTo>
                  <a:pt x="116776" y="214807"/>
                </a:lnTo>
                <a:lnTo>
                  <a:pt x="145935" y="220675"/>
                </a:lnTo>
                <a:lnTo>
                  <a:pt x="175094" y="214807"/>
                </a:lnTo>
                <a:lnTo>
                  <a:pt x="198869" y="198793"/>
                </a:lnTo>
                <a:lnTo>
                  <a:pt x="201764" y="194500"/>
                </a:lnTo>
                <a:lnTo>
                  <a:pt x="214871" y="175018"/>
                </a:lnTo>
                <a:lnTo>
                  <a:pt x="220738" y="145872"/>
                </a:lnTo>
                <a:close/>
              </a:path>
              <a:path w="660400" h="292100">
                <a:moveTo>
                  <a:pt x="241236" y="58369"/>
                </a:moveTo>
                <a:lnTo>
                  <a:pt x="233426" y="50558"/>
                </a:lnTo>
                <a:lnTo>
                  <a:pt x="214160" y="50558"/>
                </a:lnTo>
                <a:lnTo>
                  <a:pt x="206349" y="58369"/>
                </a:lnTo>
                <a:lnTo>
                  <a:pt x="206413" y="77698"/>
                </a:lnTo>
                <a:lnTo>
                  <a:pt x="214096" y="85458"/>
                </a:lnTo>
                <a:lnTo>
                  <a:pt x="233426" y="85458"/>
                </a:lnTo>
                <a:lnTo>
                  <a:pt x="241236" y="77698"/>
                </a:lnTo>
                <a:lnTo>
                  <a:pt x="241236" y="58369"/>
                </a:lnTo>
                <a:close/>
              </a:path>
              <a:path w="660400" h="292100">
                <a:moveTo>
                  <a:pt x="291807" y="145834"/>
                </a:moveTo>
                <a:lnTo>
                  <a:pt x="290791" y="85712"/>
                </a:lnTo>
                <a:lnTo>
                  <a:pt x="277964" y="38049"/>
                </a:lnTo>
                <a:lnTo>
                  <a:pt x="268452" y="26136"/>
                </a:lnTo>
                <a:lnTo>
                  <a:pt x="267220" y="24587"/>
                </a:lnTo>
                <a:lnTo>
                  <a:pt x="265595" y="23304"/>
                </a:lnTo>
                <a:lnTo>
                  <a:pt x="265595" y="175018"/>
                </a:lnTo>
                <a:lnTo>
                  <a:pt x="265455" y="189623"/>
                </a:lnTo>
                <a:lnTo>
                  <a:pt x="259664" y="231863"/>
                </a:lnTo>
                <a:lnTo>
                  <a:pt x="231927" y="259600"/>
                </a:lnTo>
                <a:lnTo>
                  <a:pt x="189687" y="265379"/>
                </a:lnTo>
                <a:lnTo>
                  <a:pt x="165620" y="265607"/>
                </a:lnTo>
                <a:lnTo>
                  <a:pt x="164515" y="265607"/>
                </a:lnTo>
                <a:lnTo>
                  <a:pt x="145935" y="265455"/>
                </a:lnTo>
                <a:lnTo>
                  <a:pt x="126238" y="265607"/>
                </a:lnTo>
                <a:lnTo>
                  <a:pt x="78460" y="263702"/>
                </a:lnTo>
                <a:lnTo>
                  <a:pt x="43218" y="248640"/>
                </a:lnTo>
                <a:lnTo>
                  <a:pt x="28079" y="213309"/>
                </a:lnTo>
                <a:lnTo>
                  <a:pt x="26200" y="164782"/>
                </a:lnTo>
                <a:lnTo>
                  <a:pt x="26352" y="145834"/>
                </a:lnTo>
                <a:lnTo>
                  <a:pt x="26200" y="126949"/>
                </a:lnTo>
                <a:lnTo>
                  <a:pt x="28105" y="78397"/>
                </a:lnTo>
                <a:lnTo>
                  <a:pt x="43167" y="43141"/>
                </a:lnTo>
                <a:lnTo>
                  <a:pt x="78486" y="28003"/>
                </a:lnTo>
                <a:lnTo>
                  <a:pt x="176136" y="26250"/>
                </a:lnTo>
                <a:lnTo>
                  <a:pt x="176923" y="26250"/>
                </a:lnTo>
                <a:lnTo>
                  <a:pt x="231927" y="32131"/>
                </a:lnTo>
                <a:lnTo>
                  <a:pt x="259664" y="59867"/>
                </a:lnTo>
                <a:lnTo>
                  <a:pt x="265455" y="102095"/>
                </a:lnTo>
                <a:lnTo>
                  <a:pt x="265595" y="175018"/>
                </a:lnTo>
                <a:lnTo>
                  <a:pt x="265595" y="23304"/>
                </a:lnTo>
                <a:lnTo>
                  <a:pt x="223100" y="2794"/>
                </a:lnTo>
                <a:lnTo>
                  <a:pt x="180505" y="254"/>
                </a:lnTo>
                <a:lnTo>
                  <a:pt x="145910" y="0"/>
                </a:lnTo>
                <a:lnTo>
                  <a:pt x="111302" y="254"/>
                </a:lnTo>
                <a:lnTo>
                  <a:pt x="68745" y="2755"/>
                </a:lnTo>
                <a:lnTo>
                  <a:pt x="24587" y="24523"/>
                </a:lnTo>
                <a:lnTo>
                  <a:pt x="2781" y="68707"/>
                </a:lnTo>
                <a:lnTo>
                  <a:pt x="254" y="111226"/>
                </a:lnTo>
                <a:lnTo>
                  <a:pt x="0" y="145872"/>
                </a:lnTo>
                <a:lnTo>
                  <a:pt x="254" y="180454"/>
                </a:lnTo>
                <a:lnTo>
                  <a:pt x="2755" y="223037"/>
                </a:lnTo>
                <a:lnTo>
                  <a:pt x="24587" y="267157"/>
                </a:lnTo>
                <a:lnTo>
                  <a:pt x="68719" y="288937"/>
                </a:lnTo>
                <a:lnTo>
                  <a:pt x="111302" y="291490"/>
                </a:lnTo>
                <a:lnTo>
                  <a:pt x="145910" y="291744"/>
                </a:lnTo>
                <a:lnTo>
                  <a:pt x="180505" y="291490"/>
                </a:lnTo>
                <a:lnTo>
                  <a:pt x="223100" y="288975"/>
                </a:lnTo>
                <a:lnTo>
                  <a:pt x="267220" y="267157"/>
                </a:lnTo>
                <a:lnTo>
                  <a:pt x="268439" y="265607"/>
                </a:lnTo>
                <a:lnTo>
                  <a:pt x="277939" y="253695"/>
                </a:lnTo>
                <a:lnTo>
                  <a:pt x="284962" y="238950"/>
                </a:lnTo>
                <a:lnTo>
                  <a:pt x="289013" y="223037"/>
                </a:lnTo>
                <a:lnTo>
                  <a:pt x="290791" y="206019"/>
                </a:lnTo>
                <a:lnTo>
                  <a:pt x="291553" y="180454"/>
                </a:lnTo>
                <a:lnTo>
                  <a:pt x="291807" y="145834"/>
                </a:lnTo>
                <a:close/>
              </a:path>
              <a:path w="660400" h="292100">
                <a:moveTo>
                  <a:pt x="659866" y="31280"/>
                </a:moveTo>
                <a:lnTo>
                  <a:pt x="657415" y="19126"/>
                </a:lnTo>
                <a:lnTo>
                  <a:pt x="650709" y="9194"/>
                </a:lnTo>
                <a:lnTo>
                  <a:pt x="640778" y="2501"/>
                </a:lnTo>
                <a:lnTo>
                  <a:pt x="628624" y="38"/>
                </a:lnTo>
                <a:lnTo>
                  <a:pt x="399465" y="38"/>
                </a:lnTo>
                <a:lnTo>
                  <a:pt x="387299" y="2501"/>
                </a:lnTo>
                <a:lnTo>
                  <a:pt x="377367" y="9194"/>
                </a:lnTo>
                <a:lnTo>
                  <a:pt x="370662" y="19126"/>
                </a:lnTo>
                <a:lnTo>
                  <a:pt x="368211" y="31280"/>
                </a:lnTo>
                <a:lnTo>
                  <a:pt x="368211" y="260438"/>
                </a:lnTo>
                <a:lnTo>
                  <a:pt x="370662" y="272605"/>
                </a:lnTo>
                <a:lnTo>
                  <a:pt x="377367" y="282536"/>
                </a:lnTo>
                <a:lnTo>
                  <a:pt x="387299" y="289229"/>
                </a:lnTo>
                <a:lnTo>
                  <a:pt x="399465" y="291680"/>
                </a:lnTo>
                <a:lnTo>
                  <a:pt x="527646" y="291680"/>
                </a:lnTo>
                <a:lnTo>
                  <a:pt x="527646" y="176390"/>
                </a:lnTo>
                <a:lnTo>
                  <a:pt x="487997" y="176390"/>
                </a:lnTo>
                <a:lnTo>
                  <a:pt x="487997" y="132397"/>
                </a:lnTo>
                <a:lnTo>
                  <a:pt x="527583" y="132397"/>
                </a:lnTo>
                <a:lnTo>
                  <a:pt x="527583" y="99898"/>
                </a:lnTo>
                <a:lnTo>
                  <a:pt x="531698" y="74904"/>
                </a:lnTo>
                <a:lnTo>
                  <a:pt x="543306" y="56667"/>
                </a:lnTo>
                <a:lnTo>
                  <a:pt x="561200" y="45491"/>
                </a:lnTo>
                <a:lnTo>
                  <a:pt x="584225" y="41706"/>
                </a:lnTo>
                <a:lnTo>
                  <a:pt x="595769" y="41910"/>
                </a:lnTo>
                <a:lnTo>
                  <a:pt x="605751" y="42392"/>
                </a:lnTo>
                <a:lnTo>
                  <a:pt x="618197" y="43459"/>
                </a:lnTo>
                <a:lnTo>
                  <a:pt x="618197" y="82778"/>
                </a:lnTo>
                <a:lnTo>
                  <a:pt x="594893" y="82778"/>
                </a:lnTo>
                <a:lnTo>
                  <a:pt x="583768" y="84328"/>
                </a:lnTo>
                <a:lnTo>
                  <a:pt x="577126" y="88709"/>
                </a:lnTo>
                <a:lnTo>
                  <a:pt x="573925" y="95465"/>
                </a:lnTo>
                <a:lnTo>
                  <a:pt x="573087" y="104190"/>
                </a:lnTo>
                <a:lnTo>
                  <a:pt x="573087" y="132321"/>
                </a:lnTo>
                <a:lnTo>
                  <a:pt x="618197" y="132321"/>
                </a:lnTo>
                <a:lnTo>
                  <a:pt x="612533" y="176326"/>
                </a:lnTo>
                <a:lnTo>
                  <a:pt x="573087" y="176326"/>
                </a:lnTo>
                <a:lnTo>
                  <a:pt x="573087" y="291680"/>
                </a:lnTo>
                <a:lnTo>
                  <a:pt x="628624" y="291680"/>
                </a:lnTo>
                <a:lnTo>
                  <a:pt x="640778" y="289229"/>
                </a:lnTo>
                <a:lnTo>
                  <a:pt x="650709" y="282536"/>
                </a:lnTo>
                <a:lnTo>
                  <a:pt x="657415" y="272605"/>
                </a:lnTo>
                <a:lnTo>
                  <a:pt x="659866" y="260438"/>
                </a:lnTo>
                <a:lnTo>
                  <a:pt x="659866" y="31280"/>
                </a:lnTo>
                <a:close/>
              </a:path>
            </a:pathLst>
          </a:custGeom>
          <a:solidFill>
            <a:srgbClr val="006F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Produtos Financeiros- Investimento- BNDES Automático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31"/>
          </p:nvPr>
        </p:nvSpPr>
        <p:spPr>
          <a:xfrm>
            <a:off x="383365" y="1092731"/>
            <a:ext cx="11494408" cy="5326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300" b="1" dirty="0"/>
              <a:t>Investimentos diversos para implantação, expansão, reformas e modernizações: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Estudos e projetos, obras civis, montagens e instalações, móveis e utensílios, máquinas e equipamentos novos e capital de giro associado.</a:t>
            </a:r>
          </a:p>
          <a:p>
            <a:pPr marL="0" indent="0">
              <a:buNone/>
            </a:pPr>
            <a:r>
              <a:rPr lang="pt-BR" sz="2300" b="1" dirty="0"/>
              <a:t>Condições de financiamento:</a:t>
            </a:r>
          </a:p>
          <a:p>
            <a:pPr>
              <a:lnSpc>
                <a:spcPct val="150000"/>
              </a:lnSpc>
            </a:pPr>
            <a:r>
              <a:rPr lang="fr-FR" sz="2300" dirty="0"/>
              <a:t>Taxa de Juros: SELIC + 4,35% a.a*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* incide adicionalmente sobre taxa Selic, atualmente em 0,19% a.a; condição para MPME.</a:t>
            </a:r>
            <a:endParaRPr lang="fr-FR" sz="2300" dirty="0"/>
          </a:p>
          <a:p>
            <a:pPr>
              <a:lnSpc>
                <a:spcPct val="150000"/>
              </a:lnSpc>
            </a:pPr>
            <a:r>
              <a:rPr lang="fr-FR" sz="2300" dirty="0"/>
              <a:t>Prazos: carencia até 2 anos e prazo total de até 120 meses </a:t>
            </a:r>
          </a:p>
          <a:p>
            <a:pPr>
              <a:lnSpc>
                <a:spcPct val="150000"/>
              </a:lnSpc>
            </a:pPr>
            <a:r>
              <a:rPr lang="fr-FR" sz="2300" dirty="0"/>
              <a:t>Participação: até 100% do valor do projeto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3531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A69703-68AF-B597-CEE0-C74DF7EAC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Produtos Financeiros- Capital de giro- BNDES Peq. Empresas</a:t>
            </a:r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7062297B-1764-DC4C-2DBF-CF49FD33799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3365" y="1104550"/>
            <a:ext cx="11425270" cy="4430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/>
              <a:t>Financiamento para manutenção e/ou geração de emprego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b="1" dirty="0"/>
              <a:t>Condições de financiamento: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Taxa de Juros: SELIC + 4,65% a.a*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* incide adicionalmente sobre taxa Selic, atualmente em 0,19% a.a; condição para MPME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Prazos: carencia até 24 meses e prazo total de até 60 meses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Participação: até 100% do valor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Não precisa projeto, alvará, licença ambiental e comprovação</a:t>
            </a:r>
          </a:p>
        </p:txBody>
      </p:sp>
    </p:spTree>
    <p:extLst>
      <p:ext uri="{BB962C8B-B14F-4D97-AF65-F5344CB8AC3E}">
        <p14:creationId xmlns:p14="http://schemas.microsoft.com/office/powerpoint/2010/main" val="136910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766783-0D9B-5B93-3FFB-272D1CAE6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Produtos Financeiros- Capital de giro- BNDES Linha emergencial</a:t>
            </a:r>
          </a:p>
          <a:p>
            <a:endParaRPr lang="pt-BR" dirty="0"/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CE465C60-89D6-9294-FAE9-7B9B301FD67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3365" y="1104550"/>
            <a:ext cx="11425270" cy="4430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/>
              <a:t>Financiamento para manutenção e/ou geração de emprego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b="1" dirty="0"/>
              <a:t>Condições de financiamento: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Taxa de Juros: SELIC + 4,35% a.a*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* incide adicionalmente sobre taxa Selic, atualmente em 0,19% a.a; condição para MPME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Prazos: carencia até 36 meses e prazo total de até 90 meses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Participação: até 100% do valor (limitado a R$ 2,5 mm)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Não precisa projeto, alvará, licença ambiental e comprovação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D0AFD0D-7FFD-9C08-B1D4-AF128D1C2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78" y="5838759"/>
            <a:ext cx="8296501" cy="5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8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4BF9590-A66F-BBD8-563E-2D7C37C8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07" y="318156"/>
            <a:ext cx="4340835" cy="32115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D99A5A-E4F8-0B66-E859-E6C06A76E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057" y="415178"/>
            <a:ext cx="4340836" cy="320647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367317C-EF0E-1F47-E4AD-4BA3FCF85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274" y="3621649"/>
            <a:ext cx="4435766" cy="32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2104E4-ED9A-C8C3-BFA4-71976BA3C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Produtos Financeiros- Equipamentos isolados- FINAME</a:t>
            </a:r>
          </a:p>
          <a:p>
            <a:r>
              <a:rPr lang="pt-BR" dirty="0"/>
              <a:t>Financiamento para aquisição de equipamentos nacionais</a:t>
            </a:r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9EC511B9-7E32-CCD1-72E3-D46E654E36C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3365" y="1448498"/>
            <a:ext cx="11425270" cy="443008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t-BR" sz="2400" b="1" dirty="0"/>
              <a:t>Condições de financiamento: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Taxa de Juros: SELIC + 4,55% a.a*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* incide adicionalmente sobre taxa Selic, atualmente em 0,19% a.a; condição para MPME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Prazos: carencia até 24 meses e prazo total de até 120 meses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Participação: até 100% do valor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Não precisa projeto, alvará, licença ambiental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Liberação diretamente ao fabricante, mediante apresentação da NF e comprovação</a:t>
            </a:r>
          </a:p>
        </p:txBody>
      </p:sp>
    </p:spTree>
    <p:extLst>
      <p:ext uri="{BB962C8B-B14F-4D97-AF65-F5344CB8AC3E}">
        <p14:creationId xmlns:p14="http://schemas.microsoft.com/office/powerpoint/2010/main" val="63309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Produtos Financeiros – FINAME Materiais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31"/>
          </p:nvPr>
        </p:nvSpPr>
        <p:spPr>
          <a:xfrm>
            <a:off x="970961" y="942679"/>
            <a:ext cx="10261898" cy="5114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/>
              <a:t>Financiamento para aquisição de bens industrializados e insumos de produção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hlinkClick r:id="rId2"/>
              </a:rPr>
              <a:t>Lista de produtos financiáveis</a:t>
            </a:r>
            <a:endParaRPr lang="pt-BR" sz="2400" dirty="0"/>
          </a:p>
          <a:p>
            <a:pPr marL="0" indent="0">
              <a:lnSpc>
                <a:spcPct val="200000"/>
              </a:lnSpc>
              <a:buNone/>
            </a:pPr>
            <a:r>
              <a:rPr lang="pt-BR" sz="2400" b="1" dirty="0"/>
              <a:t>Condições de financiamento: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Taxa de Juros: SELIC + 4,55% a.a*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* incide adicionalmente sobre taxa Selic, atualmente em 0,19% a.a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Prazos: carencia até 24 meses e prazo total de até 84 meses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Participação: até 100% do valor do projeto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CST iniciados por 0, 4 e 5.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FB99BC-964F-E0DA-7D4E-3258FF85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836" y="1574319"/>
            <a:ext cx="4318219" cy="15401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E9553A-DA5D-40FD-9951-E8D6CFACD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215" y="3722378"/>
            <a:ext cx="3360358" cy="17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5F605E-2AC3-F344-7887-ADAB3ACEAB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Produtos Financeiros – FINAME Fundo Clima</a:t>
            </a:r>
          </a:p>
          <a:p>
            <a:r>
              <a:rPr lang="pt-BR" dirty="0"/>
              <a:t>Financiamento de painéis solares nacionais</a:t>
            </a:r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4943C5C3-89EB-A530-FC5F-7BB1480E6FC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3365" y="1448498"/>
            <a:ext cx="11425270" cy="443008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t-BR" sz="2400" b="1" dirty="0"/>
              <a:t>Condições de financiamento: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Taxa de Juros: 11,7% a.a fixa; </a:t>
            </a:r>
            <a:r>
              <a:rPr lang="fr-FR" dirty="0"/>
              <a:t>condição para MPME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Prazos: carencia até 60 meses e prazo total de até 192 meses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Participação: até 100% do valor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Não precisa projeto, alvará; mas precisa verificar conformidade ambiental (licença ou dispensa)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Liberação diretamente ao fabricante, mediante apresentação da NF e comprovação</a:t>
            </a:r>
          </a:p>
        </p:txBody>
      </p:sp>
    </p:spTree>
    <p:extLst>
      <p:ext uri="{BB962C8B-B14F-4D97-AF65-F5344CB8AC3E}">
        <p14:creationId xmlns:p14="http://schemas.microsoft.com/office/powerpoint/2010/main" val="3800799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F943AECC6A884EA07749C620A68034" ma:contentTypeVersion="12" ma:contentTypeDescription="Crie um novo documento." ma:contentTypeScope="" ma:versionID="e397f4cd606dfcbd4c655c07b3054947">
  <xsd:schema xmlns:xsd="http://www.w3.org/2001/XMLSchema" xmlns:xs="http://www.w3.org/2001/XMLSchema" xmlns:p="http://schemas.microsoft.com/office/2006/metadata/properties" xmlns:ns3="5fd67db0-f96f-42cb-94a9-ed843dbcf266" xmlns:ns4="6f0db368-4646-49a7-8624-19bc44494e52" targetNamespace="http://schemas.microsoft.com/office/2006/metadata/properties" ma:root="true" ma:fieldsID="ec55271cbad31ed63e24c5cf66284ca3" ns3:_="" ns4:_="">
    <xsd:import namespace="5fd67db0-f96f-42cb-94a9-ed843dbcf266"/>
    <xsd:import namespace="6f0db368-4646-49a7-8624-19bc44494e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67db0-f96f-42cb-94a9-ed843dbcf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db368-4646-49a7-8624-19bc44494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fd67db0-f96f-42cb-94a9-ed843dbcf266" xsi:nil="true"/>
  </documentManagement>
</p:properties>
</file>

<file path=customXml/itemProps1.xml><?xml version="1.0" encoding="utf-8"?>
<ds:datastoreItem xmlns:ds="http://schemas.openxmlformats.org/officeDocument/2006/customXml" ds:itemID="{5C421F62-423E-4C55-BC86-C92209EE17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BC633D-FACC-4F6F-BF00-06B2AFF46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d67db0-f96f-42cb-94a9-ed843dbcf266"/>
    <ds:schemaRef ds:uri="6f0db368-4646-49a7-8624-19bc44494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9155B6-0EE9-462E-B14E-F7261ABF3D64}">
  <ds:schemaRefs>
    <ds:schemaRef ds:uri="http://purl.org/dc/elements/1.1/"/>
    <ds:schemaRef ds:uri="http://schemas.microsoft.com/office/2006/metadata/properties"/>
    <ds:schemaRef ds:uri="http://purl.org/dc/terms/"/>
    <ds:schemaRef ds:uri="6f0db368-4646-49a7-8624-19bc44494e52"/>
    <ds:schemaRef ds:uri="http://schemas.microsoft.com/office/2006/documentManagement/types"/>
    <ds:schemaRef ds:uri="http://schemas.microsoft.com/office/infopath/2007/PartnerControls"/>
    <ds:schemaRef ds:uri="5fd67db0-f96f-42cb-94a9-ed843dbcf26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7c225da-a7e6-4baf-bd38-824541ab34ff}" enabled="1" method="Privileged" siteId="{ba297f1d-f19e-425f-ad15-7b419df80522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1018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Open Sans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BRDE- CONTATOS E ENDEREÇOS EM SC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16.02.2022</dc:title>
  <dc:creator>Felipe Castro do Couto</dc:creator>
  <cp:lastModifiedBy>ANDRE DIEHL DE SOUSA</cp:lastModifiedBy>
  <cp:revision>94</cp:revision>
  <dcterms:created xsi:type="dcterms:W3CDTF">2022-02-14T18:44:04Z</dcterms:created>
  <dcterms:modified xsi:type="dcterms:W3CDTF">2024-05-27T17:57:58Z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0x0101007BF943AECC6A884EA07749C620A68034</vt:lpwstr>
  </property>
  <property fmtid="{D5CDD505-2E9C-101B-9397-08002B2CF9AE}" pid="3" name="ClassificationContentMarkingFooterLocations">
    <vt:lpwstr>Tema do Office:8</vt:lpwstr>
  </property>
  <property fmtid="{D5CDD505-2E9C-101B-9397-08002B2CF9AE}" pid="4" name="ClassificationContentMarkingFooterText">
    <vt:lpwstr>#RESTRITO#</vt:lpwstr>
  </property>
</Properties>
</file>